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6"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7" r:id="rId17"/>
    <p:sldId id="308" r:id="rId18"/>
    <p:sldId id="309" r:id="rId19"/>
    <p:sldId id="310" r:id="rId20"/>
    <p:sldId id="320" r:id="rId21"/>
    <p:sldId id="311" r:id="rId22"/>
    <p:sldId id="312" r:id="rId23"/>
    <p:sldId id="313" r:id="rId24"/>
    <p:sldId id="314" r:id="rId25"/>
    <p:sldId id="315" r:id="rId26"/>
    <p:sldId id="319" r:id="rId27"/>
    <p:sldId id="317" r:id="rId28"/>
    <p:sldId id="318" r:id="rId29"/>
    <p:sldId id="30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p:restoredTop sz="79721" autoAdjust="0"/>
  </p:normalViewPr>
  <p:slideViewPr>
    <p:cSldViewPr snapToGrid="0" snapToObjects="1">
      <p:cViewPr varScale="1">
        <p:scale>
          <a:sx n="124" d="100"/>
          <a:sy n="124" d="100"/>
        </p:scale>
        <p:origin x="1832"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47255-AC54-1045-8A02-40549FFC750C}" type="doc">
      <dgm:prSet loTypeId="urn:microsoft.com/office/officeart/2009/3/layout/OpposingIdeas" loCatId="" qsTypeId="urn:microsoft.com/office/officeart/2005/8/quickstyle/simple1" qsCatId="simple" csTypeId="urn:microsoft.com/office/officeart/2005/8/colors/accent1_1" csCatId="accent1" phldr="1"/>
      <dgm:spPr/>
      <dgm:t>
        <a:bodyPr/>
        <a:lstStyle/>
        <a:p>
          <a:endParaRPr lang="zh-CN" altLang="en-US"/>
        </a:p>
      </dgm:t>
    </dgm:pt>
    <dgm:pt modelId="{38857357-D007-C54D-BB1E-1BCB0ACB4323}">
      <dgm:prSet phldrT="[文本]"/>
      <dgm:spPr/>
      <dgm:t>
        <a:bodyPr vert="horz"/>
        <a:lstStyle/>
        <a:p>
          <a:r>
            <a:rPr lang="en-US" altLang="zh-CN" dirty="0"/>
            <a:t>Too Fine-grained</a:t>
          </a:r>
          <a:endParaRPr lang="zh-CN" altLang="en-US" dirty="0"/>
        </a:p>
      </dgm:t>
    </dgm:pt>
    <dgm:pt modelId="{8BD556A8-1AB8-5347-BF91-B972F94556ED}" type="parTrans" cxnId="{3A7D44CE-66FE-3740-A6F2-79CC87350E20}">
      <dgm:prSet/>
      <dgm:spPr/>
      <dgm:t>
        <a:bodyPr/>
        <a:lstStyle/>
        <a:p>
          <a:endParaRPr lang="zh-CN" altLang="en-US"/>
        </a:p>
      </dgm:t>
    </dgm:pt>
    <dgm:pt modelId="{52C3CE17-0BAE-214F-BC5C-72BC6151AF6F}" type="sibTrans" cxnId="{3A7D44CE-66FE-3740-A6F2-79CC87350E20}">
      <dgm:prSet/>
      <dgm:spPr/>
      <dgm:t>
        <a:bodyPr/>
        <a:lstStyle/>
        <a:p>
          <a:endParaRPr lang="zh-CN" altLang="en-US"/>
        </a:p>
      </dgm:t>
    </dgm:pt>
    <dgm:pt modelId="{FE227ED8-64C2-2345-A67D-1DBEE2C0DB6F}">
      <dgm:prSet phldrT="[文本]"/>
      <dgm:spPr/>
      <dgm:t>
        <a:bodyPr/>
        <a:lstStyle/>
        <a:p>
          <a:r>
            <a:rPr lang="en-US" altLang="zh-CN" dirty="0"/>
            <a:t>State</a:t>
          </a:r>
          <a:r>
            <a:rPr lang="zh-CN" altLang="en-US" dirty="0"/>
            <a:t> </a:t>
          </a:r>
          <a:r>
            <a:rPr lang="en-US" altLang="zh-CN" dirty="0"/>
            <a:t>explosion</a:t>
          </a:r>
        </a:p>
        <a:p>
          <a:r>
            <a:rPr lang="en-US" altLang="zh-CN" dirty="0"/>
            <a:t>Unnecessary UI events</a:t>
          </a:r>
          <a:endParaRPr lang="zh-CN" altLang="en-US" dirty="0"/>
        </a:p>
      </dgm:t>
    </dgm:pt>
    <dgm:pt modelId="{14780BB3-28FD-0B44-B928-BF7648C32AD4}" type="parTrans" cxnId="{C03C22A0-9542-F54B-B1F7-EACAE495CE6B}">
      <dgm:prSet/>
      <dgm:spPr/>
      <dgm:t>
        <a:bodyPr/>
        <a:lstStyle/>
        <a:p>
          <a:endParaRPr lang="zh-CN" altLang="en-US"/>
        </a:p>
      </dgm:t>
    </dgm:pt>
    <dgm:pt modelId="{27B13E8E-E0AB-9440-996D-9C64449172D6}" type="sibTrans" cxnId="{C03C22A0-9542-F54B-B1F7-EACAE495CE6B}">
      <dgm:prSet/>
      <dgm:spPr/>
      <dgm:t>
        <a:bodyPr/>
        <a:lstStyle/>
        <a:p>
          <a:endParaRPr lang="zh-CN" altLang="en-US"/>
        </a:p>
      </dgm:t>
    </dgm:pt>
    <dgm:pt modelId="{F9DD86C8-0AAF-374D-A628-F099725E120E}">
      <dgm:prSet phldrT="[文本]"/>
      <dgm:spPr/>
      <dgm:t>
        <a:bodyPr/>
        <a:lstStyle/>
        <a:p>
          <a:r>
            <a:rPr lang="en-US" altLang="zh-CN" dirty="0"/>
            <a:t>Too Coarse-grained</a:t>
          </a:r>
          <a:endParaRPr lang="zh-CN" altLang="en-US" dirty="0"/>
        </a:p>
      </dgm:t>
    </dgm:pt>
    <dgm:pt modelId="{CF31CC73-0A1E-F644-A82C-9679C8CCEC59}" type="parTrans" cxnId="{8EDC5B60-7F17-3348-8437-0C9E554A3511}">
      <dgm:prSet/>
      <dgm:spPr/>
      <dgm:t>
        <a:bodyPr/>
        <a:lstStyle/>
        <a:p>
          <a:endParaRPr lang="zh-CN" altLang="en-US"/>
        </a:p>
      </dgm:t>
    </dgm:pt>
    <dgm:pt modelId="{518386E5-7E4E-8B49-A15C-F8B01F3FB28F}" type="sibTrans" cxnId="{8EDC5B60-7F17-3348-8437-0C9E554A3511}">
      <dgm:prSet/>
      <dgm:spPr/>
      <dgm:t>
        <a:bodyPr/>
        <a:lstStyle/>
        <a:p>
          <a:endParaRPr lang="zh-CN" altLang="en-US"/>
        </a:p>
      </dgm:t>
    </dgm:pt>
    <dgm:pt modelId="{3B9B3A02-55B2-E544-B01B-7F9A2F84B1A6}">
      <dgm:prSet phldrT="[文本]"/>
      <dgm:spPr/>
      <dgm:t>
        <a:bodyPr/>
        <a:lstStyle/>
        <a:p>
          <a:r>
            <a:rPr lang="en-US" altLang="zh-CN" dirty="0"/>
            <a:t>Inaccurate test knowledge</a:t>
          </a:r>
          <a:endParaRPr lang="zh-CN" altLang="en-US" dirty="0"/>
        </a:p>
      </dgm:t>
    </dgm:pt>
    <dgm:pt modelId="{B83489AF-FE18-AE49-B24B-8AC458E7CFF3}" type="parTrans" cxnId="{E44AD72D-AB8D-EC49-8A25-0AF43EFBBD4E}">
      <dgm:prSet/>
      <dgm:spPr/>
      <dgm:t>
        <a:bodyPr/>
        <a:lstStyle/>
        <a:p>
          <a:endParaRPr lang="zh-CN" altLang="en-US"/>
        </a:p>
      </dgm:t>
    </dgm:pt>
    <dgm:pt modelId="{81C55205-D420-9C47-874F-3CA58BCB4B6A}" type="sibTrans" cxnId="{E44AD72D-AB8D-EC49-8A25-0AF43EFBBD4E}">
      <dgm:prSet/>
      <dgm:spPr/>
      <dgm:t>
        <a:bodyPr/>
        <a:lstStyle/>
        <a:p>
          <a:endParaRPr lang="zh-CN" altLang="en-US"/>
        </a:p>
      </dgm:t>
    </dgm:pt>
    <dgm:pt modelId="{89E5626E-D09D-A04F-9627-D252AFDCE813}">
      <dgm:prSet phldrT="[文本]"/>
      <dgm:spPr/>
      <dgm:t>
        <a:bodyPr/>
        <a:lstStyle/>
        <a:p>
          <a:r>
            <a:rPr lang="en-US" altLang="zh-CN" dirty="0"/>
            <a:t>Non-deterministic transition</a:t>
          </a:r>
          <a:endParaRPr lang="zh-CN" altLang="en-US" dirty="0"/>
        </a:p>
      </dgm:t>
    </dgm:pt>
    <dgm:pt modelId="{AF02A1B1-3E81-604B-ACEF-5179C8E81AE2}" type="parTrans" cxnId="{4CB1DC4D-F0A2-FF41-9B66-F5A0F80450C4}">
      <dgm:prSet/>
      <dgm:spPr/>
      <dgm:t>
        <a:bodyPr/>
        <a:lstStyle/>
        <a:p>
          <a:endParaRPr lang="zh-CN" altLang="en-US"/>
        </a:p>
      </dgm:t>
    </dgm:pt>
    <dgm:pt modelId="{6D781533-BB68-F748-A42F-56FCCD31A998}" type="sibTrans" cxnId="{4CB1DC4D-F0A2-FF41-9B66-F5A0F80450C4}">
      <dgm:prSet/>
      <dgm:spPr/>
      <dgm:t>
        <a:bodyPr/>
        <a:lstStyle/>
        <a:p>
          <a:endParaRPr lang="zh-CN" altLang="en-US"/>
        </a:p>
      </dgm:t>
    </dgm:pt>
    <dgm:pt modelId="{9430BB27-DE7C-394A-B1C8-5BB544DA4FB4}" type="pres">
      <dgm:prSet presAssocID="{72C47255-AC54-1045-8A02-40549FFC750C}" presName="Name0" presStyleCnt="0">
        <dgm:presLayoutVars>
          <dgm:chMax val="2"/>
          <dgm:dir/>
          <dgm:animOne val="branch"/>
          <dgm:animLvl val="lvl"/>
          <dgm:resizeHandles val="exact"/>
        </dgm:presLayoutVars>
      </dgm:prSet>
      <dgm:spPr/>
    </dgm:pt>
    <dgm:pt modelId="{5916561A-756F-034D-897E-527E08A23D16}" type="pres">
      <dgm:prSet presAssocID="{72C47255-AC54-1045-8A02-40549FFC750C}" presName="Background" presStyleLbl="node1" presStyleIdx="0" presStyleCnt="1"/>
      <dgm:spPr/>
    </dgm:pt>
    <dgm:pt modelId="{111065DD-A327-A749-A5A9-0D77C48DE3CC}" type="pres">
      <dgm:prSet presAssocID="{72C47255-AC54-1045-8A02-40549FFC750C}" presName="Divider" presStyleLbl="callout" presStyleIdx="0" presStyleCnt="1"/>
      <dgm:spPr/>
    </dgm:pt>
    <dgm:pt modelId="{76072B91-35D8-3B48-A6CC-E4117A87A4F8}" type="pres">
      <dgm:prSet presAssocID="{72C47255-AC54-1045-8A02-40549FFC750C}" presName="ChildText1" presStyleLbl="revTx" presStyleIdx="0" presStyleCnt="0">
        <dgm:presLayoutVars>
          <dgm:chMax val="0"/>
          <dgm:chPref val="0"/>
          <dgm:bulletEnabled val="1"/>
        </dgm:presLayoutVars>
      </dgm:prSet>
      <dgm:spPr/>
    </dgm:pt>
    <dgm:pt modelId="{262DF3A4-C155-0543-A23B-95FBF1465BDF}" type="pres">
      <dgm:prSet presAssocID="{72C47255-AC54-1045-8A02-40549FFC750C}" presName="ChildText2" presStyleLbl="revTx" presStyleIdx="0" presStyleCnt="0">
        <dgm:presLayoutVars>
          <dgm:chMax val="0"/>
          <dgm:chPref val="0"/>
          <dgm:bulletEnabled val="1"/>
        </dgm:presLayoutVars>
      </dgm:prSet>
      <dgm:spPr/>
    </dgm:pt>
    <dgm:pt modelId="{9CA474D0-8C96-5F4D-AFA8-50A14E9F1F3A}" type="pres">
      <dgm:prSet presAssocID="{72C47255-AC54-1045-8A02-40549FFC750C}" presName="ParentText1" presStyleLbl="revTx" presStyleIdx="0" presStyleCnt="0">
        <dgm:presLayoutVars>
          <dgm:chMax val="1"/>
          <dgm:chPref val="1"/>
        </dgm:presLayoutVars>
      </dgm:prSet>
      <dgm:spPr/>
    </dgm:pt>
    <dgm:pt modelId="{6E0DC1A9-D7ED-4D4A-9E81-41A25C8830AF}" type="pres">
      <dgm:prSet presAssocID="{72C47255-AC54-1045-8A02-40549FFC750C}" presName="ParentShape1" presStyleLbl="alignImgPlace1" presStyleIdx="0" presStyleCnt="2">
        <dgm:presLayoutVars/>
      </dgm:prSet>
      <dgm:spPr>
        <a:xfrm rot="16200000">
          <a:off x="-411871" y="755612"/>
          <a:ext cx="2898077" cy="823335"/>
        </a:xfrm>
      </dgm:spPr>
    </dgm:pt>
    <dgm:pt modelId="{3F3B9F7E-A137-1F43-9F3D-501B0C5625E4}" type="pres">
      <dgm:prSet presAssocID="{72C47255-AC54-1045-8A02-40549FFC750C}" presName="ParentText2" presStyleLbl="revTx" presStyleIdx="0" presStyleCnt="0">
        <dgm:presLayoutVars>
          <dgm:chMax val="1"/>
          <dgm:chPref val="1"/>
        </dgm:presLayoutVars>
      </dgm:prSet>
      <dgm:spPr/>
    </dgm:pt>
    <dgm:pt modelId="{99DE6A47-5F01-1540-9DED-F26D264620E5}" type="pres">
      <dgm:prSet presAssocID="{72C47255-AC54-1045-8A02-40549FFC750C}" presName="ParentShape2" presStyleLbl="alignImgPlace1" presStyleIdx="1" presStyleCnt="2">
        <dgm:presLayoutVars/>
      </dgm:prSet>
      <dgm:spPr/>
    </dgm:pt>
  </dgm:ptLst>
  <dgm:cxnLst>
    <dgm:cxn modelId="{F062570E-FA39-2047-AF9F-5172131A525C}" type="presOf" srcId="{3B9B3A02-55B2-E544-B01B-7F9A2F84B1A6}" destId="{262DF3A4-C155-0543-A23B-95FBF1465BDF}" srcOrd="0" destOrd="0" presId="urn:microsoft.com/office/officeart/2009/3/layout/OpposingIdeas"/>
    <dgm:cxn modelId="{E63A4319-AEE0-1247-8453-72791ACA54CF}" type="presOf" srcId="{72C47255-AC54-1045-8A02-40549FFC750C}" destId="{9430BB27-DE7C-394A-B1C8-5BB544DA4FB4}" srcOrd="0" destOrd="0" presId="urn:microsoft.com/office/officeart/2009/3/layout/OpposingIdeas"/>
    <dgm:cxn modelId="{E44AD72D-AB8D-EC49-8A25-0AF43EFBBD4E}" srcId="{F9DD86C8-0AAF-374D-A628-F099725E120E}" destId="{3B9B3A02-55B2-E544-B01B-7F9A2F84B1A6}" srcOrd="0" destOrd="0" parTransId="{B83489AF-FE18-AE49-B24B-8AC458E7CFF3}" sibTransId="{81C55205-D420-9C47-874F-3CA58BCB4B6A}"/>
    <dgm:cxn modelId="{B9A31833-36D6-064F-9570-C5416F70E61F}" type="presOf" srcId="{89E5626E-D09D-A04F-9627-D252AFDCE813}" destId="{262DF3A4-C155-0543-A23B-95FBF1465BDF}" srcOrd="0" destOrd="1" presId="urn:microsoft.com/office/officeart/2009/3/layout/OpposingIdeas"/>
    <dgm:cxn modelId="{4CB1DC4D-F0A2-FF41-9B66-F5A0F80450C4}" srcId="{F9DD86C8-0AAF-374D-A628-F099725E120E}" destId="{89E5626E-D09D-A04F-9627-D252AFDCE813}" srcOrd="1" destOrd="0" parTransId="{AF02A1B1-3E81-604B-ACEF-5179C8E81AE2}" sibTransId="{6D781533-BB68-F748-A42F-56FCCD31A998}"/>
    <dgm:cxn modelId="{8EDC5B60-7F17-3348-8437-0C9E554A3511}" srcId="{72C47255-AC54-1045-8A02-40549FFC750C}" destId="{F9DD86C8-0AAF-374D-A628-F099725E120E}" srcOrd="1" destOrd="0" parTransId="{CF31CC73-0A1E-F644-A82C-9679C8CCEC59}" sibTransId="{518386E5-7E4E-8B49-A15C-F8B01F3FB28F}"/>
    <dgm:cxn modelId="{4B04EA7B-66BE-E044-9F82-7EBF97B829D0}" type="presOf" srcId="{38857357-D007-C54D-BB1E-1BCB0ACB4323}" destId="{9CA474D0-8C96-5F4D-AFA8-50A14E9F1F3A}" srcOrd="0" destOrd="0" presId="urn:microsoft.com/office/officeart/2009/3/layout/OpposingIdeas"/>
    <dgm:cxn modelId="{03C61591-BC92-8346-B76A-0C2B0BA629AA}" type="presOf" srcId="{FE227ED8-64C2-2345-A67D-1DBEE2C0DB6F}" destId="{76072B91-35D8-3B48-A6CC-E4117A87A4F8}" srcOrd="0" destOrd="0" presId="urn:microsoft.com/office/officeart/2009/3/layout/OpposingIdeas"/>
    <dgm:cxn modelId="{64063395-046C-284E-96AA-00CF00324A86}" type="presOf" srcId="{38857357-D007-C54D-BB1E-1BCB0ACB4323}" destId="{6E0DC1A9-D7ED-4D4A-9E81-41A25C8830AF}" srcOrd="1" destOrd="0" presId="urn:microsoft.com/office/officeart/2009/3/layout/OpposingIdeas"/>
    <dgm:cxn modelId="{C03C22A0-9542-F54B-B1F7-EACAE495CE6B}" srcId="{38857357-D007-C54D-BB1E-1BCB0ACB4323}" destId="{FE227ED8-64C2-2345-A67D-1DBEE2C0DB6F}" srcOrd="0" destOrd="0" parTransId="{14780BB3-28FD-0B44-B928-BF7648C32AD4}" sibTransId="{27B13E8E-E0AB-9440-996D-9C64449172D6}"/>
    <dgm:cxn modelId="{1C70F4C9-E4D0-4846-8D4F-0A2B71253A0D}" type="presOf" srcId="{F9DD86C8-0AAF-374D-A628-F099725E120E}" destId="{3F3B9F7E-A137-1F43-9F3D-501B0C5625E4}" srcOrd="0" destOrd="0" presId="urn:microsoft.com/office/officeart/2009/3/layout/OpposingIdeas"/>
    <dgm:cxn modelId="{3A7D44CE-66FE-3740-A6F2-79CC87350E20}" srcId="{72C47255-AC54-1045-8A02-40549FFC750C}" destId="{38857357-D007-C54D-BB1E-1BCB0ACB4323}" srcOrd="0" destOrd="0" parTransId="{8BD556A8-1AB8-5347-BF91-B972F94556ED}" sibTransId="{52C3CE17-0BAE-214F-BC5C-72BC6151AF6F}"/>
    <dgm:cxn modelId="{61DCFEE5-5478-5C48-A429-F4B98F8B04A7}" type="presOf" srcId="{F9DD86C8-0AAF-374D-A628-F099725E120E}" destId="{99DE6A47-5F01-1540-9DED-F26D264620E5}" srcOrd="1" destOrd="0" presId="urn:microsoft.com/office/officeart/2009/3/layout/OpposingIdeas"/>
    <dgm:cxn modelId="{BB58E856-6416-7E42-AE3C-A63D3836593B}" type="presParOf" srcId="{9430BB27-DE7C-394A-B1C8-5BB544DA4FB4}" destId="{5916561A-756F-034D-897E-527E08A23D16}" srcOrd="0" destOrd="0" presId="urn:microsoft.com/office/officeart/2009/3/layout/OpposingIdeas"/>
    <dgm:cxn modelId="{233DE152-4B2D-234E-A3D3-3977DD27001A}" type="presParOf" srcId="{9430BB27-DE7C-394A-B1C8-5BB544DA4FB4}" destId="{111065DD-A327-A749-A5A9-0D77C48DE3CC}" srcOrd="1" destOrd="0" presId="urn:microsoft.com/office/officeart/2009/3/layout/OpposingIdeas"/>
    <dgm:cxn modelId="{499232E0-ECF5-6642-B31F-AE7139DF6F97}" type="presParOf" srcId="{9430BB27-DE7C-394A-B1C8-5BB544DA4FB4}" destId="{76072B91-35D8-3B48-A6CC-E4117A87A4F8}" srcOrd="2" destOrd="0" presId="urn:microsoft.com/office/officeart/2009/3/layout/OpposingIdeas"/>
    <dgm:cxn modelId="{DDB43C0B-05A7-4E4E-9F18-DCA80F98A62B}" type="presParOf" srcId="{9430BB27-DE7C-394A-B1C8-5BB544DA4FB4}" destId="{262DF3A4-C155-0543-A23B-95FBF1465BDF}" srcOrd="3" destOrd="0" presId="urn:microsoft.com/office/officeart/2009/3/layout/OpposingIdeas"/>
    <dgm:cxn modelId="{39AB731A-EC92-294B-AEC8-EFBFD418FFBF}" type="presParOf" srcId="{9430BB27-DE7C-394A-B1C8-5BB544DA4FB4}" destId="{9CA474D0-8C96-5F4D-AFA8-50A14E9F1F3A}" srcOrd="4" destOrd="0" presId="urn:microsoft.com/office/officeart/2009/3/layout/OpposingIdeas"/>
    <dgm:cxn modelId="{11A9035B-7BF7-3943-B4ED-4B88BB49077B}" type="presParOf" srcId="{9430BB27-DE7C-394A-B1C8-5BB544DA4FB4}" destId="{6E0DC1A9-D7ED-4D4A-9E81-41A25C8830AF}" srcOrd="5" destOrd="0" presId="urn:microsoft.com/office/officeart/2009/3/layout/OpposingIdeas"/>
    <dgm:cxn modelId="{A372BB06-7F0D-3145-9615-BA3283F98942}" type="presParOf" srcId="{9430BB27-DE7C-394A-B1C8-5BB544DA4FB4}" destId="{3F3B9F7E-A137-1F43-9F3D-501B0C5625E4}" srcOrd="6" destOrd="0" presId="urn:microsoft.com/office/officeart/2009/3/layout/OpposingIdeas"/>
    <dgm:cxn modelId="{FF303182-94EA-CD4B-8FA4-4C8E44B9D298}" type="presParOf" srcId="{9430BB27-DE7C-394A-B1C8-5BB544DA4FB4}" destId="{99DE6A47-5F01-1540-9DED-F26D264620E5}" srcOrd="7" destOrd="0" presId="urn:microsoft.com/office/officeart/2009/3/layout/OpposingIdea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1EC88-C20A-804B-8ACD-4938BFE77374}" type="doc">
      <dgm:prSet loTypeId="urn:microsoft.com/office/officeart/2009/layout/ReverseList" loCatId="" qsTypeId="urn:microsoft.com/office/officeart/2005/8/quickstyle/simple1" qsCatId="simple" csTypeId="urn:microsoft.com/office/officeart/2005/8/colors/accent1_2" csCatId="accent1" phldr="1"/>
      <dgm:spPr/>
      <dgm:t>
        <a:bodyPr/>
        <a:lstStyle/>
        <a:p>
          <a:endParaRPr lang="zh-CN" altLang="en-US"/>
        </a:p>
      </dgm:t>
    </dgm:pt>
    <dgm:pt modelId="{8F3EDD2C-E100-F141-8E68-5E821EFF4272}">
      <dgm:prSet phldrT="[文本]"/>
      <dgm:spPr/>
      <dgm:t>
        <a:bodyPr/>
        <a:lstStyle/>
        <a:p>
          <a:r>
            <a:rPr kumimoji="1" lang="en" altLang="zh-CN" dirty="0"/>
            <a:t>Refinement</a:t>
          </a:r>
          <a:endParaRPr lang="zh-CN" altLang="en-US" dirty="0"/>
        </a:p>
      </dgm:t>
    </dgm:pt>
    <dgm:pt modelId="{5C959500-151A-E348-B1DB-CBB2026E3572}" type="parTrans" cxnId="{0DE2F991-8F0F-7C48-8AB3-A23E158FB635}">
      <dgm:prSet/>
      <dgm:spPr/>
      <dgm:t>
        <a:bodyPr/>
        <a:lstStyle/>
        <a:p>
          <a:endParaRPr lang="zh-CN" altLang="en-US"/>
        </a:p>
      </dgm:t>
    </dgm:pt>
    <dgm:pt modelId="{C72B686E-4702-BA4A-91C7-A4CD1C752913}" type="sibTrans" cxnId="{0DE2F991-8F0F-7C48-8AB3-A23E158FB635}">
      <dgm:prSet/>
      <dgm:spPr/>
      <dgm:t>
        <a:bodyPr/>
        <a:lstStyle/>
        <a:p>
          <a:endParaRPr lang="zh-CN" altLang="en-US"/>
        </a:p>
      </dgm:t>
    </dgm:pt>
    <dgm:pt modelId="{6039D7BD-EB95-B947-A780-38665EBDDC4E}">
      <dgm:prSet phldrT="[文本]"/>
      <dgm:spPr/>
      <dgm:t>
        <a:bodyPr/>
        <a:lstStyle/>
        <a:p>
          <a:r>
            <a:rPr kumimoji="1" lang="en" altLang="zh-CN" dirty="0"/>
            <a:t>Coarsening</a:t>
          </a:r>
          <a:endParaRPr lang="zh-CN" altLang="en-US" dirty="0"/>
        </a:p>
      </dgm:t>
    </dgm:pt>
    <dgm:pt modelId="{36118D93-3054-8E47-BFC6-D6AEF8C95C75}" type="parTrans" cxnId="{B2EE0A7F-5418-3B44-857D-A525BFD9F0E7}">
      <dgm:prSet/>
      <dgm:spPr/>
      <dgm:t>
        <a:bodyPr/>
        <a:lstStyle/>
        <a:p>
          <a:endParaRPr lang="zh-CN" altLang="en-US"/>
        </a:p>
      </dgm:t>
    </dgm:pt>
    <dgm:pt modelId="{26E908A0-EA32-1A4C-BBF6-0776BC31BC97}" type="sibTrans" cxnId="{B2EE0A7F-5418-3B44-857D-A525BFD9F0E7}">
      <dgm:prSet/>
      <dgm:spPr/>
      <dgm:t>
        <a:bodyPr/>
        <a:lstStyle/>
        <a:p>
          <a:endParaRPr lang="zh-CN" altLang="en-US"/>
        </a:p>
      </dgm:t>
    </dgm:pt>
    <dgm:pt modelId="{263B76E8-6564-CE4B-A5EF-9AAC43DD8E01}">
      <dgm:prSet phldrT="[文本]"/>
      <dgm:spPr/>
      <dgm:t>
        <a:bodyPr/>
        <a:lstStyle/>
        <a:p>
          <a:r>
            <a:rPr kumimoji="1" lang="en-US" altLang="zh-CN" dirty="0"/>
            <a:t> </a:t>
          </a:r>
          <a:r>
            <a:rPr kumimoji="1" lang="en" altLang="zh-CN" dirty="0"/>
            <a:t>No model action abstracts more than </a:t>
          </a:r>
          <a:r>
            <a:rPr kumimoji="1" lang="el-GR" altLang="zh-CN" dirty="0"/>
            <a:t>α </a:t>
          </a:r>
          <a:r>
            <a:rPr kumimoji="1" lang="en" altLang="zh-CN" dirty="0"/>
            <a:t>GUI actions in a GUI tree</a:t>
          </a:r>
          <a:endParaRPr lang="zh-CN" altLang="en-US" dirty="0"/>
        </a:p>
      </dgm:t>
    </dgm:pt>
    <dgm:pt modelId="{E49CBDF0-BC56-C34A-94CC-62DF5FB25AF2}" type="parTrans" cxnId="{053B86E0-213E-B64A-8EB4-AC5D48269FAC}">
      <dgm:prSet/>
      <dgm:spPr/>
      <dgm:t>
        <a:bodyPr/>
        <a:lstStyle/>
        <a:p>
          <a:endParaRPr lang="zh-CN" altLang="en-US"/>
        </a:p>
      </dgm:t>
    </dgm:pt>
    <dgm:pt modelId="{9F5984A0-CC11-7E4E-8A7E-1F5257C30C84}" type="sibTrans" cxnId="{053B86E0-213E-B64A-8EB4-AC5D48269FAC}">
      <dgm:prSet/>
      <dgm:spPr/>
      <dgm:t>
        <a:bodyPr/>
        <a:lstStyle/>
        <a:p>
          <a:endParaRPr lang="zh-CN" altLang="en-US"/>
        </a:p>
      </dgm:t>
    </dgm:pt>
    <dgm:pt modelId="{6898CEFD-E41E-5440-BF4A-78A086AD95F1}">
      <dgm:prSet phldrT="[文本]"/>
      <dgm:spPr/>
      <dgm:t>
        <a:bodyPr/>
        <a:lstStyle/>
        <a:p>
          <a:r>
            <a:rPr kumimoji="1" lang="en" altLang="zh-CN" dirty="0"/>
            <a:t>No model state is refined into </a:t>
          </a:r>
          <a:r>
            <a:rPr kumimoji="1" lang="el-GR" altLang="zh-CN" dirty="0"/>
            <a:t>β </a:t>
          </a:r>
          <a:r>
            <a:rPr kumimoji="1" lang="en" altLang="zh-CN" dirty="0"/>
            <a:t>new states</a:t>
          </a:r>
          <a:endParaRPr lang="zh-CN" altLang="en-US" dirty="0"/>
        </a:p>
      </dgm:t>
    </dgm:pt>
    <dgm:pt modelId="{25A4ED13-7C69-334E-8389-4A64B20FD2F4}" type="parTrans" cxnId="{86568F98-7C5B-ED4E-8A3E-23207B30E538}">
      <dgm:prSet/>
      <dgm:spPr/>
      <dgm:t>
        <a:bodyPr/>
        <a:lstStyle/>
        <a:p>
          <a:endParaRPr lang="zh-CN" altLang="en-US"/>
        </a:p>
      </dgm:t>
    </dgm:pt>
    <dgm:pt modelId="{9EE71AEE-762F-2745-A82B-15D012F66E26}" type="sibTrans" cxnId="{86568F98-7C5B-ED4E-8A3E-23207B30E538}">
      <dgm:prSet/>
      <dgm:spPr/>
      <dgm:t>
        <a:bodyPr/>
        <a:lstStyle/>
        <a:p>
          <a:endParaRPr lang="zh-CN" altLang="en-US"/>
        </a:p>
      </dgm:t>
    </dgm:pt>
    <dgm:pt modelId="{7ED584EB-8136-9148-8BC8-57D238536EC6}" type="pres">
      <dgm:prSet presAssocID="{FB01EC88-C20A-804B-8ACD-4938BFE77374}" presName="Name0" presStyleCnt="0">
        <dgm:presLayoutVars>
          <dgm:chMax val="2"/>
          <dgm:chPref val="2"/>
          <dgm:animLvl val="lvl"/>
        </dgm:presLayoutVars>
      </dgm:prSet>
      <dgm:spPr/>
    </dgm:pt>
    <dgm:pt modelId="{B4950F9E-5F6C-0E4D-8115-1B1D9396270E}" type="pres">
      <dgm:prSet presAssocID="{FB01EC88-C20A-804B-8ACD-4938BFE77374}" presName="LeftText" presStyleLbl="revTx" presStyleIdx="0" presStyleCnt="0">
        <dgm:presLayoutVars>
          <dgm:bulletEnabled val="1"/>
        </dgm:presLayoutVars>
      </dgm:prSet>
      <dgm:spPr/>
    </dgm:pt>
    <dgm:pt modelId="{02419AD7-C8A5-224F-B637-ECFB35D5EE8B}" type="pres">
      <dgm:prSet presAssocID="{FB01EC88-C20A-804B-8ACD-4938BFE77374}" presName="LeftNode" presStyleLbl="bgImgPlace1" presStyleIdx="0" presStyleCnt="2" custScaleX="144059" custLinFactNeighborX="-23370">
        <dgm:presLayoutVars>
          <dgm:chMax val="2"/>
          <dgm:chPref val="2"/>
        </dgm:presLayoutVars>
      </dgm:prSet>
      <dgm:spPr/>
    </dgm:pt>
    <dgm:pt modelId="{C3A6C4BD-E729-274D-81A7-66DCC5EFD896}" type="pres">
      <dgm:prSet presAssocID="{FB01EC88-C20A-804B-8ACD-4938BFE77374}" presName="RightText" presStyleLbl="revTx" presStyleIdx="0" presStyleCnt="0">
        <dgm:presLayoutVars>
          <dgm:bulletEnabled val="1"/>
        </dgm:presLayoutVars>
      </dgm:prSet>
      <dgm:spPr/>
    </dgm:pt>
    <dgm:pt modelId="{C67E23E5-E24D-124B-B772-39717C48D9DA}" type="pres">
      <dgm:prSet presAssocID="{FB01EC88-C20A-804B-8ACD-4938BFE77374}" presName="RightNode" presStyleLbl="bgImgPlace1" presStyleIdx="1" presStyleCnt="2" custScaleX="143385" custLinFactNeighborX="13157" custLinFactNeighborY="0">
        <dgm:presLayoutVars>
          <dgm:chMax val="0"/>
          <dgm:chPref val="0"/>
        </dgm:presLayoutVars>
      </dgm:prSet>
      <dgm:spPr/>
    </dgm:pt>
    <dgm:pt modelId="{54A52DDE-7618-784C-928B-972968F1C438}" type="pres">
      <dgm:prSet presAssocID="{FB01EC88-C20A-804B-8ACD-4938BFE77374}" presName="TopArrow" presStyleLbl="node1" presStyleIdx="0" presStyleCnt="2"/>
      <dgm:spPr/>
    </dgm:pt>
    <dgm:pt modelId="{D84EABF5-42EC-7148-8DEC-1E70A75FB5CC}" type="pres">
      <dgm:prSet presAssocID="{FB01EC88-C20A-804B-8ACD-4938BFE77374}" presName="BottomArrow" presStyleLbl="node1" presStyleIdx="1" presStyleCnt="2"/>
      <dgm:spPr/>
    </dgm:pt>
  </dgm:ptLst>
  <dgm:cxnLst>
    <dgm:cxn modelId="{3D479D67-4BE6-3D42-A6E7-165BBF874B84}" type="presOf" srcId="{263B76E8-6564-CE4B-A5EF-9AAC43DD8E01}" destId="{B4950F9E-5F6C-0E4D-8115-1B1D9396270E}" srcOrd="0" destOrd="1" presId="urn:microsoft.com/office/officeart/2009/layout/ReverseList"/>
    <dgm:cxn modelId="{B2EE0A7F-5418-3B44-857D-A525BFD9F0E7}" srcId="{FB01EC88-C20A-804B-8ACD-4938BFE77374}" destId="{6039D7BD-EB95-B947-A780-38665EBDDC4E}" srcOrd="1" destOrd="0" parTransId="{36118D93-3054-8E47-BFC6-D6AEF8C95C75}" sibTransId="{26E908A0-EA32-1A4C-BBF6-0776BC31BC97}"/>
    <dgm:cxn modelId="{317E0986-A65B-824B-90A2-F8E10E66EDA2}" type="presOf" srcId="{6898CEFD-E41E-5440-BF4A-78A086AD95F1}" destId="{C67E23E5-E24D-124B-B772-39717C48D9DA}" srcOrd="1" destOrd="1" presId="urn:microsoft.com/office/officeart/2009/layout/ReverseList"/>
    <dgm:cxn modelId="{C879188E-C79B-274F-822B-5833E129180F}" type="presOf" srcId="{6039D7BD-EB95-B947-A780-38665EBDDC4E}" destId="{C3A6C4BD-E729-274D-81A7-66DCC5EFD896}" srcOrd="0" destOrd="0" presId="urn:microsoft.com/office/officeart/2009/layout/ReverseList"/>
    <dgm:cxn modelId="{0DE2F991-8F0F-7C48-8AB3-A23E158FB635}" srcId="{FB01EC88-C20A-804B-8ACD-4938BFE77374}" destId="{8F3EDD2C-E100-F141-8E68-5E821EFF4272}" srcOrd="0" destOrd="0" parTransId="{5C959500-151A-E348-B1DB-CBB2026E3572}" sibTransId="{C72B686E-4702-BA4A-91C7-A4CD1C752913}"/>
    <dgm:cxn modelId="{86568F98-7C5B-ED4E-8A3E-23207B30E538}" srcId="{6039D7BD-EB95-B947-A780-38665EBDDC4E}" destId="{6898CEFD-E41E-5440-BF4A-78A086AD95F1}" srcOrd="0" destOrd="0" parTransId="{25A4ED13-7C69-334E-8389-4A64B20FD2F4}" sibTransId="{9EE71AEE-762F-2745-A82B-15D012F66E26}"/>
    <dgm:cxn modelId="{592FDDA3-4505-954B-943F-15E8C9401B90}" type="presOf" srcId="{8F3EDD2C-E100-F141-8E68-5E821EFF4272}" destId="{02419AD7-C8A5-224F-B637-ECFB35D5EE8B}" srcOrd="1" destOrd="0" presId="urn:microsoft.com/office/officeart/2009/layout/ReverseList"/>
    <dgm:cxn modelId="{9E7A03A4-68FE-7142-B452-9B164F913DEE}" type="presOf" srcId="{263B76E8-6564-CE4B-A5EF-9AAC43DD8E01}" destId="{02419AD7-C8A5-224F-B637-ECFB35D5EE8B}" srcOrd="1" destOrd="1" presId="urn:microsoft.com/office/officeart/2009/layout/ReverseList"/>
    <dgm:cxn modelId="{D1314BB3-E9A1-9944-9A03-DD9D8387BB69}" type="presOf" srcId="{6898CEFD-E41E-5440-BF4A-78A086AD95F1}" destId="{C3A6C4BD-E729-274D-81A7-66DCC5EFD896}" srcOrd="0" destOrd="1" presId="urn:microsoft.com/office/officeart/2009/layout/ReverseList"/>
    <dgm:cxn modelId="{2C4F26B8-972E-9046-A42D-74E5B5F77C29}" type="presOf" srcId="{6039D7BD-EB95-B947-A780-38665EBDDC4E}" destId="{C67E23E5-E24D-124B-B772-39717C48D9DA}" srcOrd="1" destOrd="0" presId="urn:microsoft.com/office/officeart/2009/layout/ReverseList"/>
    <dgm:cxn modelId="{9B80B7C7-051F-004A-8D7B-C1343C2BB1E7}" type="presOf" srcId="{8F3EDD2C-E100-F141-8E68-5E821EFF4272}" destId="{B4950F9E-5F6C-0E4D-8115-1B1D9396270E}" srcOrd="0" destOrd="0" presId="urn:microsoft.com/office/officeart/2009/layout/ReverseList"/>
    <dgm:cxn modelId="{FD6839DC-F2C6-3940-B1DF-5F077A461A5F}" type="presOf" srcId="{FB01EC88-C20A-804B-8ACD-4938BFE77374}" destId="{7ED584EB-8136-9148-8BC8-57D238536EC6}" srcOrd="0" destOrd="0" presId="urn:microsoft.com/office/officeart/2009/layout/ReverseList"/>
    <dgm:cxn modelId="{053B86E0-213E-B64A-8EB4-AC5D48269FAC}" srcId="{8F3EDD2C-E100-F141-8E68-5E821EFF4272}" destId="{263B76E8-6564-CE4B-A5EF-9AAC43DD8E01}" srcOrd="0" destOrd="0" parTransId="{E49CBDF0-BC56-C34A-94CC-62DF5FB25AF2}" sibTransId="{9F5984A0-CC11-7E4E-8A7E-1F5257C30C84}"/>
    <dgm:cxn modelId="{590BA80C-D523-EA4E-8420-0D67F5FB3C1A}" type="presParOf" srcId="{7ED584EB-8136-9148-8BC8-57D238536EC6}" destId="{B4950F9E-5F6C-0E4D-8115-1B1D9396270E}" srcOrd="0" destOrd="0" presId="urn:microsoft.com/office/officeart/2009/layout/ReverseList"/>
    <dgm:cxn modelId="{8C0F0A60-CE9E-C644-B21F-B229998E1067}" type="presParOf" srcId="{7ED584EB-8136-9148-8BC8-57D238536EC6}" destId="{02419AD7-C8A5-224F-B637-ECFB35D5EE8B}" srcOrd="1" destOrd="0" presId="urn:microsoft.com/office/officeart/2009/layout/ReverseList"/>
    <dgm:cxn modelId="{19E30B33-4458-894C-BF21-8B96D79B6266}" type="presParOf" srcId="{7ED584EB-8136-9148-8BC8-57D238536EC6}" destId="{C3A6C4BD-E729-274D-81A7-66DCC5EFD896}" srcOrd="2" destOrd="0" presId="urn:microsoft.com/office/officeart/2009/layout/ReverseList"/>
    <dgm:cxn modelId="{C1B69EFC-044F-2841-9F65-99321DE3AEE3}" type="presParOf" srcId="{7ED584EB-8136-9148-8BC8-57D238536EC6}" destId="{C67E23E5-E24D-124B-B772-39717C48D9DA}" srcOrd="3" destOrd="0" presId="urn:microsoft.com/office/officeart/2009/layout/ReverseList"/>
    <dgm:cxn modelId="{6AD5057C-C443-824F-96C8-A1F5150F37A3}" type="presParOf" srcId="{7ED584EB-8136-9148-8BC8-57D238536EC6}" destId="{54A52DDE-7618-784C-928B-972968F1C438}" srcOrd="4" destOrd="0" presId="urn:microsoft.com/office/officeart/2009/layout/ReverseList"/>
    <dgm:cxn modelId="{4A313A58-B174-1A40-A623-ABCDE8C09665}" type="presParOf" srcId="{7ED584EB-8136-9148-8BC8-57D238536EC6}" destId="{D84EABF5-42EC-7148-8DEC-1E70A75FB5CC}"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6561A-756F-034D-897E-527E08A23D16}">
      <dsp:nvSpPr>
        <dsp:cNvPr id="0" name=""/>
        <dsp:cNvSpPr/>
      </dsp:nvSpPr>
      <dsp:spPr>
        <a:xfrm>
          <a:off x="1372615" y="684268"/>
          <a:ext cx="4940013" cy="2656570"/>
        </a:xfrm>
        <a:prstGeom prst="round2DiagRect">
          <a:avLst>
            <a:gd name="adj1" fmla="val 0"/>
            <a:gd name="adj2"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065DD-A327-A749-A5A9-0D77C48DE3CC}">
      <dsp:nvSpPr>
        <dsp:cNvPr id="0" name=""/>
        <dsp:cNvSpPr/>
      </dsp:nvSpPr>
      <dsp:spPr>
        <a:xfrm>
          <a:off x="3842622" y="966025"/>
          <a:ext cx="658" cy="2093055"/>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072B91-35D8-3B48-A6CC-E4117A87A4F8}">
      <dsp:nvSpPr>
        <dsp:cNvPr id="0" name=""/>
        <dsp:cNvSpPr/>
      </dsp:nvSpPr>
      <dsp:spPr>
        <a:xfrm>
          <a:off x="1537282" y="885523"/>
          <a:ext cx="2140672" cy="225405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State</a:t>
          </a:r>
          <a:r>
            <a:rPr lang="zh-CN" altLang="en-US" sz="2500" kern="1200" dirty="0"/>
            <a:t> </a:t>
          </a:r>
          <a:r>
            <a:rPr lang="en-US" altLang="zh-CN" sz="2500" kern="1200" dirty="0"/>
            <a:t>explosion</a:t>
          </a:r>
        </a:p>
        <a:p>
          <a:pPr marL="0" lvl="0" indent="0" algn="l" defTabSz="1111250">
            <a:lnSpc>
              <a:spcPct val="90000"/>
            </a:lnSpc>
            <a:spcBef>
              <a:spcPct val="0"/>
            </a:spcBef>
            <a:spcAft>
              <a:spcPct val="35000"/>
            </a:spcAft>
            <a:buNone/>
          </a:pPr>
          <a:r>
            <a:rPr lang="en-US" altLang="zh-CN" sz="2500" kern="1200" dirty="0"/>
            <a:t>Unnecessary UI events</a:t>
          </a:r>
          <a:endParaRPr lang="zh-CN" altLang="en-US" sz="2500" kern="1200" dirty="0"/>
        </a:p>
      </dsp:txBody>
      <dsp:txXfrm>
        <a:off x="1537282" y="885523"/>
        <a:ext cx="2140672" cy="2254059"/>
      </dsp:txXfrm>
    </dsp:sp>
    <dsp:sp modelId="{262DF3A4-C155-0543-A23B-95FBF1465BDF}">
      <dsp:nvSpPr>
        <dsp:cNvPr id="0" name=""/>
        <dsp:cNvSpPr/>
      </dsp:nvSpPr>
      <dsp:spPr>
        <a:xfrm>
          <a:off x="4007289" y="885523"/>
          <a:ext cx="2140672" cy="225405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Inaccurate test knowledge</a:t>
          </a:r>
          <a:endParaRPr lang="zh-CN" altLang="en-US" sz="2500" kern="1200" dirty="0"/>
        </a:p>
        <a:p>
          <a:pPr marL="0" lvl="0" indent="0" algn="l" defTabSz="1111250">
            <a:lnSpc>
              <a:spcPct val="90000"/>
            </a:lnSpc>
            <a:spcBef>
              <a:spcPct val="0"/>
            </a:spcBef>
            <a:spcAft>
              <a:spcPct val="35000"/>
            </a:spcAft>
            <a:buNone/>
          </a:pPr>
          <a:r>
            <a:rPr lang="en-US" altLang="zh-CN" sz="2500" kern="1200" dirty="0"/>
            <a:t>Non-deterministic transition</a:t>
          </a:r>
          <a:endParaRPr lang="zh-CN" altLang="en-US" sz="2500" kern="1200" dirty="0"/>
        </a:p>
      </dsp:txBody>
      <dsp:txXfrm>
        <a:off x="4007289" y="885523"/>
        <a:ext cx="2140672" cy="2254059"/>
      </dsp:txXfrm>
    </dsp:sp>
    <dsp:sp modelId="{6E0DC1A9-D7ED-4D4A-9E81-41A25C8830AF}">
      <dsp:nvSpPr>
        <dsp:cNvPr id="0" name=""/>
        <dsp:cNvSpPr/>
      </dsp:nvSpPr>
      <dsp:spPr>
        <a:xfrm rot="16200000">
          <a:off x="-488090" y="1037370"/>
          <a:ext cx="2898077" cy="823335"/>
        </a:xfrm>
        <a:prstGeom prst="rightArrow">
          <a:avLst>
            <a:gd name="adj1" fmla="val 49830"/>
            <a:gd name="adj2" fmla="val 6066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r>
            <a:rPr lang="en-US" altLang="zh-CN" sz="1900" kern="1200" dirty="0"/>
            <a:t>Too Fine-grained</a:t>
          </a:r>
          <a:endParaRPr lang="zh-CN" altLang="en-US" sz="1900" kern="1200" dirty="0"/>
        </a:p>
      </dsp:txBody>
      <dsp:txXfrm>
        <a:off x="-363656" y="1368338"/>
        <a:ext cx="2649209" cy="410267"/>
      </dsp:txXfrm>
    </dsp:sp>
    <dsp:sp modelId="{99DE6A47-5F01-1540-9DED-F26D264620E5}">
      <dsp:nvSpPr>
        <dsp:cNvPr id="0" name=""/>
        <dsp:cNvSpPr/>
      </dsp:nvSpPr>
      <dsp:spPr>
        <a:xfrm rot="5400000">
          <a:off x="5275258" y="2164400"/>
          <a:ext cx="2898077" cy="823335"/>
        </a:xfrm>
        <a:prstGeom prst="rightArrow">
          <a:avLst>
            <a:gd name="adj1" fmla="val 49830"/>
            <a:gd name="adj2" fmla="val 6066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r>
            <a:rPr lang="en-US" altLang="zh-CN" sz="1900" kern="1200" dirty="0"/>
            <a:t>Too Coarse-grained</a:t>
          </a:r>
          <a:endParaRPr lang="zh-CN" altLang="en-US" sz="1900" kern="1200" dirty="0"/>
        </a:p>
      </dsp:txBody>
      <dsp:txXfrm>
        <a:off x="5399692" y="2246500"/>
        <a:ext cx="2649209" cy="410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19AD7-C8A5-224F-B637-ECFB35D5EE8B}">
      <dsp:nvSpPr>
        <dsp:cNvPr id="0" name=""/>
        <dsp:cNvSpPr/>
      </dsp:nvSpPr>
      <dsp:spPr>
        <a:xfrm rot="16200000">
          <a:off x="1544320" y="920727"/>
          <a:ext cx="2727053" cy="2400769"/>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158750" rIns="142875" bIns="158750" numCol="1" spcCol="1270" anchor="t" anchorCtr="0">
          <a:noAutofit/>
        </a:bodyPr>
        <a:lstStyle/>
        <a:p>
          <a:pPr marL="0" lvl="0" indent="0" algn="l" defTabSz="1111250">
            <a:lnSpc>
              <a:spcPct val="90000"/>
            </a:lnSpc>
            <a:spcBef>
              <a:spcPct val="0"/>
            </a:spcBef>
            <a:spcAft>
              <a:spcPct val="35000"/>
            </a:spcAft>
            <a:buNone/>
          </a:pPr>
          <a:r>
            <a:rPr kumimoji="1" lang="en" altLang="zh-CN" sz="2500" kern="1200" dirty="0"/>
            <a:t>Refinement</a:t>
          </a:r>
          <a:endParaRPr lang="zh-CN" altLang="en-US" sz="2500" kern="1200" dirty="0"/>
        </a:p>
        <a:p>
          <a:pPr marL="228600" lvl="1" indent="-228600" algn="l" defTabSz="889000">
            <a:lnSpc>
              <a:spcPct val="90000"/>
            </a:lnSpc>
            <a:spcBef>
              <a:spcPct val="0"/>
            </a:spcBef>
            <a:spcAft>
              <a:spcPct val="15000"/>
            </a:spcAft>
            <a:buChar char="•"/>
          </a:pPr>
          <a:r>
            <a:rPr kumimoji="1" lang="en-US" altLang="zh-CN" sz="2000" kern="1200" dirty="0"/>
            <a:t> </a:t>
          </a:r>
          <a:r>
            <a:rPr kumimoji="1" lang="en" altLang="zh-CN" sz="2000" kern="1200" dirty="0"/>
            <a:t>No model action abstracts more than </a:t>
          </a:r>
          <a:r>
            <a:rPr kumimoji="1" lang="el-GR" altLang="zh-CN" sz="2000" kern="1200" dirty="0"/>
            <a:t>α </a:t>
          </a:r>
          <a:r>
            <a:rPr kumimoji="1" lang="en" altLang="zh-CN" sz="2000" kern="1200" dirty="0"/>
            <a:t>GUI actions in a GUI tree</a:t>
          </a:r>
          <a:endParaRPr lang="zh-CN" altLang="en-US" sz="2000" kern="1200" dirty="0"/>
        </a:p>
      </dsp:txBody>
      <dsp:txXfrm rot="5400000">
        <a:off x="1824679" y="874803"/>
        <a:ext cx="2283552" cy="2492619"/>
      </dsp:txXfrm>
    </dsp:sp>
    <dsp:sp modelId="{C67E23E5-E24D-124B-B772-39717C48D9DA}">
      <dsp:nvSpPr>
        <dsp:cNvPr id="0" name=""/>
        <dsp:cNvSpPr/>
      </dsp:nvSpPr>
      <dsp:spPr>
        <a:xfrm rot="5400000">
          <a:off x="3895241" y="926343"/>
          <a:ext cx="2727053" cy="2389537"/>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58750" rIns="95250" bIns="158750" numCol="1" spcCol="1270" anchor="t" anchorCtr="0">
          <a:noAutofit/>
        </a:bodyPr>
        <a:lstStyle/>
        <a:p>
          <a:pPr marL="0" lvl="0" indent="0" algn="l" defTabSz="1111250">
            <a:lnSpc>
              <a:spcPct val="90000"/>
            </a:lnSpc>
            <a:spcBef>
              <a:spcPct val="0"/>
            </a:spcBef>
            <a:spcAft>
              <a:spcPct val="35000"/>
            </a:spcAft>
            <a:buNone/>
          </a:pPr>
          <a:r>
            <a:rPr kumimoji="1" lang="en" altLang="zh-CN" sz="2500" kern="1200" dirty="0"/>
            <a:t>Coarsening</a:t>
          </a:r>
          <a:endParaRPr lang="zh-CN" altLang="en-US" sz="2500" kern="1200" dirty="0"/>
        </a:p>
        <a:p>
          <a:pPr marL="228600" lvl="1" indent="-228600" algn="l" defTabSz="889000">
            <a:lnSpc>
              <a:spcPct val="90000"/>
            </a:lnSpc>
            <a:spcBef>
              <a:spcPct val="0"/>
            </a:spcBef>
            <a:spcAft>
              <a:spcPct val="15000"/>
            </a:spcAft>
            <a:buChar char="•"/>
          </a:pPr>
          <a:r>
            <a:rPr kumimoji="1" lang="en" altLang="zh-CN" sz="2000" kern="1200" dirty="0"/>
            <a:t>No model state is refined into </a:t>
          </a:r>
          <a:r>
            <a:rPr kumimoji="1" lang="el-GR" altLang="zh-CN" sz="2000" kern="1200" dirty="0"/>
            <a:t>β </a:t>
          </a:r>
          <a:r>
            <a:rPr kumimoji="1" lang="en" altLang="zh-CN" sz="2000" kern="1200" dirty="0"/>
            <a:t>new states</a:t>
          </a:r>
          <a:endParaRPr lang="zh-CN" altLang="en-US" sz="2000" kern="1200" dirty="0"/>
        </a:p>
      </dsp:txBody>
      <dsp:txXfrm rot="-5400000">
        <a:off x="4063999" y="874255"/>
        <a:ext cx="2272868" cy="2493715"/>
      </dsp:txXfrm>
    </dsp:sp>
    <dsp:sp modelId="{54A52DDE-7618-784C-928B-972968F1C438}">
      <dsp:nvSpPr>
        <dsp:cNvPr id="0" name=""/>
        <dsp:cNvSpPr/>
      </dsp:nvSpPr>
      <dsp:spPr>
        <a:xfrm>
          <a:off x="3297141" y="0"/>
          <a:ext cx="1742191" cy="1742107"/>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EABF5-42EC-7148-8DEC-1E70A75FB5CC}">
      <dsp:nvSpPr>
        <dsp:cNvPr id="0" name=""/>
        <dsp:cNvSpPr/>
      </dsp:nvSpPr>
      <dsp:spPr>
        <a:xfrm rot="10800000">
          <a:off x="3297141" y="2499692"/>
          <a:ext cx="1742191" cy="1742107"/>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B5D9C-29FD-FF49-8901-514497EBFCFE}" type="datetimeFigureOut">
              <a:rPr kumimoji="1" lang="zh-CN" altLang="en-US" smtClean="0"/>
              <a:t>2020/12/7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6F173-E288-A148-9593-6E5902626455}" type="slidenum">
              <a:rPr kumimoji="1" lang="zh-CN" altLang="en-US" smtClean="0"/>
              <a:t>‹#›</a:t>
            </a:fld>
            <a:endParaRPr kumimoji="1" lang="zh-CN" altLang="en-US"/>
          </a:p>
        </p:txBody>
      </p:sp>
    </p:spTree>
    <p:extLst>
      <p:ext uri="{BB962C8B-B14F-4D97-AF65-F5344CB8AC3E}">
        <p14:creationId xmlns:p14="http://schemas.microsoft.com/office/powerpoint/2010/main" val="1839158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大家好，今天我们为大家介绍的一篇文章是</a:t>
            </a:r>
            <a:r>
              <a:rPr kumimoji="1" lang="en-US" altLang="zh-CN" dirty="0"/>
              <a:t>ICSE2019</a:t>
            </a:r>
            <a:r>
              <a:rPr kumimoji="1" lang="zh-CN" altLang="en-US" dirty="0"/>
              <a:t>的一篇文章，这篇文章主要介绍了一种基于模型抽象和细化的安卓</a:t>
            </a:r>
            <a:r>
              <a:rPr kumimoji="1" lang="en-US" altLang="zh-CN" dirty="0"/>
              <a:t>GUI</a:t>
            </a:r>
            <a:r>
              <a:rPr kumimoji="1" lang="zh-CN" altLang="en-US" dirty="0"/>
              <a:t>测试的方法。我是吴家行，他是黄城恩，我将会对本文的相关背景知识和针对本文的一些看法进行介绍，城恩将会对本文提出的方法和实验部分进行介绍。</a:t>
            </a:r>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a:t>
            </a:fld>
            <a:endParaRPr kumimoji="1" lang="zh-CN" altLang="en-US"/>
          </a:p>
        </p:txBody>
      </p:sp>
    </p:spTree>
    <p:extLst>
      <p:ext uri="{BB962C8B-B14F-4D97-AF65-F5344CB8AC3E}">
        <p14:creationId xmlns:p14="http://schemas.microsoft.com/office/powerpoint/2010/main" val="153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什么是</a:t>
            </a:r>
            <a:r>
              <a:rPr lang="zh-CN" altLang="en-US" b="1" dirty="0">
                <a:effectLst/>
              </a:rPr>
              <a:t>状态抽象呢？</a:t>
            </a:r>
            <a:r>
              <a:rPr lang="zh-CN" altLang="en-US" dirty="0">
                <a:effectLst/>
              </a:rPr>
              <a:t>将等价的</a:t>
            </a:r>
            <a:r>
              <a:rPr lang="en-US" altLang="zh-CN" dirty="0">
                <a:effectLst/>
              </a:rPr>
              <a:t>GUI</a:t>
            </a:r>
            <a:r>
              <a:rPr lang="zh-CN" altLang="en-US" dirty="0">
                <a:effectLst/>
              </a:rPr>
              <a:t>树映射到同一个模型状态的过程</a:t>
            </a:r>
            <a:r>
              <a:rPr lang="en-US" altLang="zh-CN" dirty="0">
                <a:effectLst/>
              </a:rPr>
              <a:t>&amp;</a:t>
            </a:r>
            <a:r>
              <a:rPr lang="zh-CN" altLang="en-US" dirty="0">
                <a:effectLst/>
              </a:rPr>
              <a:t>将等价的</a:t>
            </a:r>
            <a:r>
              <a:rPr lang="en-US" altLang="zh-CN" dirty="0">
                <a:effectLst/>
              </a:rPr>
              <a:t>GUI</a:t>
            </a:r>
            <a:r>
              <a:rPr lang="zh-CN" altLang="en-US" dirty="0">
                <a:effectLst/>
              </a:rPr>
              <a:t>动作映射到同一个模型动作的过程，都被成为</a:t>
            </a:r>
            <a:r>
              <a:rPr lang="zh-CN" altLang="en-US" b="1" dirty="0">
                <a:effectLst/>
              </a:rPr>
              <a:t>状态抽象</a:t>
            </a:r>
            <a:r>
              <a:rPr lang="zh-CN" altLang="en-US" dirty="0">
                <a:effectLst/>
              </a:rPr>
              <a:t>。</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对于模型动作，如果</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动作类型相同而且全属性路径可以通过一定的缩减规则去除一些不相关属性，缩减为相同的属性路径</a:t>
            </a:r>
            <a:r>
              <a:rPr kumimoji="1" lang="el-GR" altLang="zh-CN" dirty="0"/>
              <a:t>π</a:t>
            </a:r>
            <a:r>
              <a:rPr kumimoji="1" lang="zh-CN" altLang="en-US" dirty="0"/>
              <a:t>，那么</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动作被认为是等价的。</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对于模型状态，如果包含的所有的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动作可以减为相同的属性路径的集合，那么</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被认为是等价的。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10</a:t>
            </a:fld>
            <a:endParaRPr kumimoji="1" lang="zh-CN" altLang="en-US"/>
          </a:p>
        </p:txBody>
      </p:sp>
    </p:spTree>
    <p:extLst>
      <p:ext uri="{BB962C8B-B14F-4D97-AF65-F5344CB8AC3E}">
        <p14:creationId xmlns:p14="http://schemas.microsoft.com/office/powerpoint/2010/main" val="155993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这里我们举个例子，这是谷歌云盘</a:t>
            </a:r>
            <a:r>
              <a:rPr lang="en-US" altLang="zh-CN" sz="1200" b="0" i="0" u="none" strike="noStrike" kern="1200" dirty="0">
                <a:solidFill>
                  <a:schemeClr val="tx1"/>
                </a:solidFill>
                <a:effectLst/>
                <a:latin typeface="+mn-lt"/>
                <a:ea typeface="+mn-ea"/>
                <a:cs typeface="+mn-cs"/>
              </a:rPr>
              <a:t>app</a:t>
            </a:r>
            <a:r>
              <a:rPr lang="zh-CN" altLang="en-US" sz="1200" b="0" i="0" u="none" strike="noStrike" kern="1200" dirty="0">
                <a:solidFill>
                  <a:schemeClr val="tx1"/>
                </a:solidFill>
                <a:effectLst/>
                <a:latin typeface="+mn-lt"/>
                <a:ea typeface="+mn-ea"/>
                <a:cs typeface="+mn-cs"/>
              </a:rPr>
              <a:t>，在它的列表中有三个文件，分别是</a:t>
            </a:r>
            <a:r>
              <a:rPr lang="en-US" altLang="zh-CN" sz="1200" b="0" i="0" u="none" strike="noStrike" kern="1200" dirty="0">
                <a:solidFill>
                  <a:schemeClr val="tx1"/>
                </a:solidFill>
                <a:effectLst/>
                <a:latin typeface="+mn-lt"/>
                <a:ea typeface="+mn-ea"/>
                <a:cs typeface="+mn-cs"/>
              </a:rPr>
              <a:t>word, </a:t>
            </a:r>
            <a:r>
              <a:rPr lang="en-US" altLang="zh-CN" sz="1200" b="0" i="0" u="none" strike="noStrike" kern="1200" dirty="0" err="1">
                <a:solidFill>
                  <a:schemeClr val="tx1"/>
                </a:solidFill>
                <a:effectLst/>
                <a:latin typeface="+mn-lt"/>
                <a:ea typeface="+mn-ea"/>
                <a:cs typeface="+mn-cs"/>
              </a:rPr>
              <a:t>powerpoint</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excel</a:t>
            </a:r>
            <a:r>
              <a:rPr lang="zh-CN" altLang="en-US" sz="1200" b="0" i="0" u="none" strike="noStrike" kern="1200" dirty="0">
                <a:solidFill>
                  <a:schemeClr val="tx1"/>
                </a:solidFill>
                <a:effectLst/>
                <a:latin typeface="+mn-lt"/>
                <a:ea typeface="+mn-ea"/>
                <a:cs typeface="+mn-cs"/>
              </a:rPr>
              <a:t>文件。点击这些项目，应用程序转换到新的状态。 我们希望能够将</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状态抽象为模型状态，从而指导测试工具为三种不同的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状态单击三个文件。那么我们该如何对这个进行建模呢</a:t>
            </a:r>
            <a:r>
              <a:rPr lang="en-US" altLang="zh-CN" sz="1200" b="0" i="0" u="none" strike="noStrike"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11</a:t>
            </a:fld>
            <a:endParaRPr kumimoji="1" lang="zh-CN" altLang="en-US"/>
          </a:p>
        </p:txBody>
      </p:sp>
    </p:spTree>
    <p:extLst>
      <p:ext uri="{BB962C8B-B14F-4D97-AF65-F5344CB8AC3E}">
        <p14:creationId xmlns:p14="http://schemas.microsoft.com/office/powerpoint/2010/main" val="118233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在基于模型的测试工作之一</a:t>
            </a:r>
            <a:r>
              <a:rPr lang="en-US" altLang="zh-CN" sz="1200" b="0" i="0" u="none" strike="noStrike" kern="1200" dirty="0">
                <a:solidFill>
                  <a:schemeClr val="tx1"/>
                </a:solidFill>
                <a:effectLst/>
                <a:latin typeface="+mn-lt"/>
                <a:ea typeface="+mn-ea"/>
                <a:cs typeface="+mn-cs"/>
              </a:rPr>
              <a:t>Stoat</a:t>
            </a:r>
            <a:r>
              <a:rPr lang="zh-CN" altLang="en-US" sz="1200" b="0" i="0" u="none" strike="noStrike" kern="1200" dirty="0">
                <a:solidFill>
                  <a:schemeClr val="tx1"/>
                </a:solidFill>
                <a:effectLst/>
                <a:latin typeface="+mn-lt"/>
                <a:ea typeface="+mn-ea"/>
                <a:cs typeface="+mn-cs"/>
              </a:rPr>
              <a:t>只保留了每个小部件建模的</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属性 显然，</a:t>
            </a:r>
            <a:r>
              <a:rPr lang="en-US" altLang="zh-CN" sz="1200" b="0" i="0" u="none" strike="noStrike" kern="1200" dirty="0" err="1">
                <a:solidFill>
                  <a:schemeClr val="tx1"/>
                </a:solidFill>
                <a:effectLst/>
                <a:latin typeface="+mn-lt"/>
                <a:ea typeface="+mn-ea"/>
                <a:cs typeface="+mn-cs"/>
              </a:rPr>
              <a:t>listview</a:t>
            </a:r>
            <a:r>
              <a:rPr lang="zh-CN" altLang="en-US" sz="1200" b="0" i="0" u="none" strike="noStrike" kern="1200" dirty="0">
                <a:solidFill>
                  <a:schemeClr val="tx1"/>
                </a:solidFill>
                <a:effectLst/>
                <a:latin typeface="+mn-lt"/>
                <a:ea typeface="+mn-ea"/>
                <a:cs typeface="+mn-cs"/>
              </a:rPr>
              <a:t>中的三个项目被抽象为相同的模型小部件，这意味着测试工具对于三个不同的文件 将看到相同的模型，这种做法粒度过粗。</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12</a:t>
            </a:fld>
            <a:endParaRPr kumimoji="1" lang="zh-CN" altLang="en-US"/>
          </a:p>
        </p:txBody>
      </p:sp>
    </p:spTree>
    <p:extLst>
      <p:ext uri="{BB962C8B-B14F-4D97-AF65-F5344CB8AC3E}">
        <p14:creationId xmlns:p14="http://schemas.microsoft.com/office/powerpoint/2010/main" val="2002448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AMOLA(C-Lv4)</a:t>
            </a:r>
            <a:r>
              <a:rPr lang="zh-CN" altLang="en-US" sz="1200" b="0" i="0" u="none" strike="noStrike" kern="1200" dirty="0">
                <a:solidFill>
                  <a:schemeClr val="tx1"/>
                </a:solidFill>
                <a:effectLst/>
                <a:latin typeface="+mn-lt"/>
                <a:ea typeface="+mn-ea"/>
                <a:cs typeface="+mn-cs"/>
              </a:rPr>
              <a:t>保留了所有组件的</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属性，可以在同一个</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中，区分出</a:t>
            </a:r>
            <a:r>
              <a:rPr lang="en-US" altLang="zh-CN" sz="1200" b="0" i="0" u="none" strike="noStrike" kern="1200" dirty="0" err="1">
                <a:solidFill>
                  <a:schemeClr val="tx1"/>
                </a:solidFill>
                <a:effectLst/>
                <a:latin typeface="+mn-lt"/>
                <a:ea typeface="+mn-ea"/>
                <a:cs typeface="+mn-cs"/>
              </a:rPr>
              <a:t>word,excel</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err="1">
                <a:solidFill>
                  <a:schemeClr val="tx1"/>
                </a:solidFill>
                <a:effectLst/>
                <a:latin typeface="+mn-lt"/>
                <a:ea typeface="+mn-ea"/>
                <a:cs typeface="+mn-cs"/>
              </a:rPr>
              <a:t>powerpoint</a:t>
            </a:r>
            <a:r>
              <a:rPr lang="zh-CN" altLang="en-US" sz="1200" b="0" i="0" u="none" strike="noStrike" kern="1200" dirty="0">
                <a:solidFill>
                  <a:schemeClr val="tx1"/>
                </a:solidFill>
                <a:effectLst/>
                <a:latin typeface="+mn-lt"/>
                <a:ea typeface="+mn-ea"/>
                <a:cs typeface="+mn-cs"/>
              </a:rPr>
              <a:t>，而不同</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也会出现问题，会将不同的部件识别成同一个部件。</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13</a:t>
            </a:fld>
            <a:endParaRPr kumimoji="1" lang="zh-CN" altLang="en-US"/>
          </a:p>
        </p:txBody>
      </p:sp>
    </p:spTree>
    <p:extLst>
      <p:ext uri="{BB962C8B-B14F-4D97-AF65-F5344CB8AC3E}">
        <p14:creationId xmlns:p14="http://schemas.microsoft.com/office/powerpoint/2010/main" val="20054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AMOLA(C-Lv5)</a:t>
            </a:r>
            <a:r>
              <a:rPr lang="zh-CN" altLang="en-US" sz="1200" b="0" i="0" u="none" strike="noStrike" kern="1200" dirty="0">
                <a:solidFill>
                  <a:schemeClr val="tx1"/>
                </a:solidFill>
                <a:effectLst/>
                <a:latin typeface="+mn-lt"/>
                <a:ea typeface="+mn-ea"/>
                <a:cs typeface="+mn-cs"/>
              </a:rPr>
              <a:t>更加细化保留了所有组件的</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属性，区分出</a:t>
            </a:r>
            <a:r>
              <a:rPr lang="en-US" altLang="zh-CN" sz="1200" b="0" i="0" u="none" strike="noStrike" kern="1200" dirty="0" err="1">
                <a:solidFill>
                  <a:schemeClr val="tx1"/>
                </a:solidFill>
                <a:effectLst/>
                <a:latin typeface="+mn-lt"/>
                <a:ea typeface="+mn-ea"/>
                <a:cs typeface="+mn-cs"/>
              </a:rPr>
              <a:t>word,excel</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err="1">
                <a:solidFill>
                  <a:schemeClr val="tx1"/>
                </a:solidFill>
                <a:effectLst/>
                <a:latin typeface="+mn-lt"/>
                <a:ea typeface="+mn-ea"/>
                <a:cs typeface="+mn-cs"/>
              </a:rPr>
              <a:t>powerpoint</a:t>
            </a:r>
            <a:r>
              <a:rPr lang="zh-CN" altLang="en-US" sz="1200" b="0" i="0" u="none" strike="noStrike" kern="1200" dirty="0">
                <a:solidFill>
                  <a:schemeClr val="tx1"/>
                </a:solidFill>
                <a:effectLst/>
                <a:latin typeface="+mn-lt"/>
                <a:ea typeface="+mn-ea"/>
                <a:cs typeface="+mn-cs"/>
              </a:rPr>
              <a:t>，但是他的方法粒度过细，导致这两个部件明明是同一个，但是属性路径是不同的。</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14</a:t>
            </a:fld>
            <a:endParaRPr kumimoji="1" lang="zh-CN" altLang="en-US"/>
          </a:p>
        </p:txBody>
      </p:sp>
    </p:spTree>
    <p:extLst>
      <p:ext uri="{BB962C8B-B14F-4D97-AF65-F5344CB8AC3E}">
        <p14:creationId xmlns:p14="http://schemas.microsoft.com/office/powerpoint/2010/main" val="320108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最合适的其实这种抽象建模，</a:t>
            </a:r>
            <a:r>
              <a:rPr lang="en-US" altLang="zh-CN" sz="1200" b="0" i="0" u="none" strike="noStrike" kern="1200" dirty="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切</a:t>
            </a:r>
            <a:r>
              <a:rPr lang="en-US" altLang="zh-CN" sz="1200" b="0" i="0" u="none" strike="noStrike" kern="120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对于</a:t>
            </a:r>
            <a:r>
              <a:rPr lang="en-US" altLang="zh-CN" sz="1200" b="0" i="0" u="none" strike="noStrike" kern="1200" dirty="0" err="1">
                <a:solidFill>
                  <a:schemeClr val="tx1"/>
                </a:solidFill>
                <a:effectLst/>
                <a:latin typeface="+mn-lt"/>
                <a:ea typeface="+mn-ea"/>
                <a:cs typeface="+mn-cs"/>
              </a:rPr>
              <a:t>ListView</a:t>
            </a:r>
            <a:r>
              <a:rPr lang="zh-CN" altLang="en-US" sz="1200" b="0" i="0" u="none" strike="noStrike" kern="1200" dirty="0">
                <a:solidFill>
                  <a:schemeClr val="tx1"/>
                </a:solidFill>
                <a:effectLst/>
                <a:latin typeface="+mn-lt"/>
                <a:ea typeface="+mn-ea"/>
                <a:cs typeface="+mn-cs"/>
              </a:rPr>
              <a:t>的子部件抽象的时候只保留了</a:t>
            </a:r>
            <a:r>
              <a:rPr lang="en-US" altLang="zh-CN" sz="1200" b="0" i="0" u="none" strike="noStrike" kern="1200" dirty="0">
                <a:solidFill>
                  <a:schemeClr val="tx1"/>
                </a:solidFill>
                <a:effectLst/>
                <a:latin typeface="+mn-lt"/>
                <a:ea typeface="+mn-ea"/>
                <a:cs typeface="+mn-cs"/>
              </a:rPr>
              <a:t>text</a:t>
            </a:r>
            <a:r>
              <a:rPr lang="zh-CN" altLang="en-US" sz="1200" b="0" i="0" u="none" strike="noStrike" kern="1200" dirty="0">
                <a:solidFill>
                  <a:schemeClr val="tx1"/>
                </a:solidFill>
                <a:effectLst/>
                <a:latin typeface="+mn-lt"/>
                <a:ea typeface="+mn-ea"/>
                <a:cs typeface="+mn-cs"/>
              </a:rPr>
              <a:t>属性，然而，目前已有的工具无一可以做到这种抽象，而本文提出的动态抽象的方法做到了。下面城恩会对本文的创新方法进行详细的介绍。</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15</a:t>
            </a:fld>
            <a:endParaRPr kumimoji="1" lang="zh-CN" altLang="en-US"/>
          </a:p>
        </p:txBody>
      </p:sp>
    </p:spTree>
    <p:extLst>
      <p:ext uri="{BB962C8B-B14F-4D97-AF65-F5344CB8AC3E}">
        <p14:creationId xmlns:p14="http://schemas.microsoft.com/office/powerpoint/2010/main" val="313356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derive two variants from </a:t>
            </a:r>
            <a:r>
              <a:rPr lang="en-US" altLang="zh-TW" sz="1200" b="0" i="1" u="none" strike="noStrike" kern="1200" baseline="0" dirty="0">
                <a:solidFill>
                  <a:schemeClr val="tx1"/>
                </a:solidFill>
                <a:latin typeface="+mn-lt"/>
                <a:ea typeface="+mn-ea"/>
                <a:cs typeface="+mn-cs"/>
              </a:rPr>
              <a:t>L</a:t>
            </a:r>
            <a:r>
              <a:rPr lang="en-US" altLang="zh-TW" sz="1200" b="0" i="0" u="none" strike="noStrike" kern="1200" baseline="0" dirty="0">
                <a:solidFill>
                  <a:schemeClr val="tx1"/>
                </a:solidFill>
                <a:latin typeface="+mn-lt"/>
                <a:ea typeface="+mn-ea"/>
                <a:cs typeface="+mn-cs"/>
              </a:rPr>
              <a:t>, L</a:t>
            </a:r>
            <a:r>
              <a:rPr lang="en-US" altLang="zh-TW" sz="1200" b="0" i="1" u="none" strike="noStrike" kern="1200" baseline="0" dirty="0">
                <a:solidFill>
                  <a:schemeClr val="tx1"/>
                </a:solidFill>
                <a:latin typeface="+mn-lt"/>
                <a:ea typeface="+mn-ea"/>
                <a:cs typeface="+mn-cs"/>
              </a:rPr>
              <a:t>L </a:t>
            </a:r>
            <a:r>
              <a:rPr lang="en-US" altLang="zh-TW" sz="1200" b="0" i="0" u="none" strike="noStrike" kern="1200" baseline="0" dirty="0">
                <a:solidFill>
                  <a:schemeClr val="tx1"/>
                </a:solidFill>
                <a:latin typeface="+mn-lt"/>
                <a:ea typeface="+mn-ea"/>
                <a:cs typeface="+mn-cs"/>
              </a:rPr>
              <a:t>and L</a:t>
            </a:r>
            <a:r>
              <a:rPr lang="en-US" altLang="zh-TW" sz="1200" b="0" i="1" u="none" strike="noStrike" kern="1200" baseline="0" dirty="0">
                <a:solidFill>
                  <a:schemeClr val="tx1"/>
                </a:solidFill>
                <a:latin typeface="+mn-lt"/>
                <a:ea typeface="+mn-ea"/>
                <a:cs typeface="+mn-cs"/>
              </a:rPr>
              <a:t>L </a:t>
            </a:r>
            <a:r>
              <a:rPr lang="zh-TW" altLang="en-US" sz="1200" b="0" i="1" u="none" strike="noStrike" kern="1200" baseline="0" dirty="0">
                <a:solidFill>
                  <a:schemeClr val="tx1"/>
                </a:solidFill>
                <a:latin typeface="+mn-lt"/>
                <a:ea typeface="+mn-ea"/>
                <a:cs typeface="+mn-cs"/>
              </a:rPr>
              <a:t>简化函数</a:t>
            </a:r>
            <a:endParaRPr lang="en-US" altLang="zh-TW" sz="1200" b="0" i="0" u="none" strike="noStrike" kern="1200" baseline="0" dirty="0">
              <a:solidFill>
                <a:schemeClr val="tx1"/>
              </a:solidFill>
              <a:latin typeface="+mn-lt"/>
              <a:ea typeface="+mn-ea"/>
              <a:cs typeface="+mn-cs"/>
            </a:endParaRPr>
          </a:p>
          <a:p>
            <a:r>
              <a:rPr lang="en-US" altLang="zh-TW" sz="1200" b="0" i="0" u="none" strike="noStrike" kern="1200" baseline="0" dirty="0">
                <a:solidFill>
                  <a:schemeClr val="tx1"/>
                </a:solidFill>
                <a:latin typeface="+mn-lt"/>
                <a:ea typeface="+mn-ea"/>
                <a:cs typeface="+mn-cs"/>
              </a:rPr>
              <a:t>Big L : Given a GUI tree </a:t>
            </a:r>
            <a:r>
              <a:rPr lang="en-US" altLang="zh-TW" sz="1200" b="0" i="1" u="none" strike="noStrike" kern="1200" baseline="0" dirty="0">
                <a:solidFill>
                  <a:schemeClr val="tx1"/>
                </a:solidFill>
                <a:latin typeface="+mn-lt"/>
                <a:ea typeface="+mn-ea"/>
                <a:cs typeface="+mn-cs"/>
              </a:rPr>
              <a:t>T </a:t>
            </a:r>
            <a:r>
              <a:rPr lang="en-US" altLang="zh-TW" sz="1200" b="0" i="0" u="none" strike="noStrike" kern="1200" baseline="0" dirty="0">
                <a:solidFill>
                  <a:schemeClr val="tx1"/>
                </a:solidFill>
                <a:latin typeface="+mn-lt"/>
                <a:ea typeface="+mn-ea"/>
                <a:cs typeface="+mn-cs"/>
              </a:rPr>
              <a:t>(</a:t>
            </a:r>
            <a:r>
              <a:rPr lang="en-US" altLang="zh-TW" sz="1200" b="0" i="1" u="none" strike="noStrike" kern="1200" baseline="0" dirty="0">
                <a:solidFill>
                  <a:schemeClr val="tx1"/>
                </a:solidFill>
                <a:latin typeface="+mn-lt"/>
                <a:ea typeface="+mn-ea"/>
                <a:cs typeface="+mn-cs"/>
              </a:rPr>
              <a:t>i.e.</a:t>
            </a:r>
            <a:r>
              <a:rPr lang="en-US" altLang="zh-TW" sz="1200" b="0" i="0" u="none" strike="noStrike" kern="1200" baseline="0" dirty="0">
                <a:solidFill>
                  <a:schemeClr val="tx1"/>
                </a:solidFill>
                <a:latin typeface="+mn-lt"/>
                <a:ea typeface="+mn-ea"/>
                <a:cs typeface="+mn-cs"/>
              </a:rPr>
              <a:t>, a set of full attribute</a:t>
            </a:r>
            <a:r>
              <a:rPr lang="zh-TW" altLang="en-US" sz="1200" b="0" i="0" u="none" strike="noStrike" kern="1200" baseline="0" dirty="0">
                <a:solidFill>
                  <a:schemeClr val="tx1"/>
                </a:solidFill>
                <a:latin typeface="+mn-lt"/>
                <a:ea typeface="+mn-ea"/>
                <a:cs typeface="+mn-cs"/>
              </a:rPr>
              <a:t> </a:t>
            </a:r>
            <a:r>
              <a:rPr lang="en-US" altLang="zh-TW" sz="1200" b="0" i="0" u="none" strike="noStrike" kern="1200" baseline="0" dirty="0">
                <a:solidFill>
                  <a:schemeClr val="tx1"/>
                </a:solidFill>
                <a:latin typeface="+mn-lt"/>
                <a:ea typeface="+mn-ea"/>
                <a:cs typeface="+mn-cs"/>
              </a:rPr>
              <a:t>paths), L</a:t>
            </a:r>
            <a:r>
              <a:rPr lang="en-US" altLang="zh-TW" sz="1200" b="0" i="1" u="none" strike="noStrike" kern="1200" baseline="0" dirty="0">
                <a:solidFill>
                  <a:schemeClr val="tx1"/>
                </a:solidFill>
                <a:latin typeface="+mn-lt"/>
                <a:ea typeface="+mn-ea"/>
                <a:cs typeface="+mn-cs"/>
              </a:rPr>
              <a:t>L </a:t>
            </a:r>
            <a:r>
              <a:rPr lang="en-US" altLang="zh-TW" sz="1200" b="0" i="0" u="none" strike="noStrike" kern="1200" baseline="0" dirty="0">
                <a:solidFill>
                  <a:schemeClr val="tx1"/>
                </a:solidFill>
                <a:latin typeface="+mn-lt"/>
                <a:ea typeface="+mn-ea"/>
                <a:cs typeface="+mn-cs"/>
              </a:rPr>
              <a:t>can be used to find its corresponding state </a:t>
            </a:r>
            <a:r>
              <a:rPr lang="en-US" altLang="zh-TW" sz="1200" b="0" i="1" u="none" strike="noStrike" kern="1200" baseline="0" dirty="0">
                <a:solidFill>
                  <a:schemeClr val="tx1"/>
                </a:solidFill>
                <a:latin typeface="+mn-lt"/>
                <a:ea typeface="+mn-ea"/>
                <a:cs typeface="+mn-cs"/>
              </a:rPr>
              <a:t>S</a:t>
            </a:r>
            <a:r>
              <a:rPr lang="en-US" altLang="zh-TW" sz="1200" b="0" i="0" u="none" strike="noStrike" kern="1200" baseline="0" dirty="0">
                <a:solidFill>
                  <a:schemeClr val="tx1"/>
                </a:solidFill>
                <a:latin typeface="+mn-lt"/>
                <a:ea typeface="+mn-ea"/>
                <a:cs typeface="+mn-cs"/>
              </a:rPr>
              <a:t>,</a:t>
            </a:r>
          </a:p>
          <a:p>
            <a:r>
              <a:rPr lang="en-US" altLang="zh-TW" sz="1200" b="0" i="0" u="none" strike="noStrike" kern="1200" baseline="0" dirty="0">
                <a:solidFill>
                  <a:schemeClr val="tx1"/>
                </a:solidFill>
                <a:latin typeface="+mn-lt"/>
                <a:ea typeface="+mn-ea"/>
                <a:cs typeface="+mn-cs"/>
              </a:rPr>
              <a:t>Small L : And given a GUI transition (</a:t>
            </a:r>
            <a:r>
              <a:rPr lang="en-US" altLang="zh-TW" sz="1200" b="0" i="1" u="none" strike="noStrike" kern="1200" baseline="0" dirty="0">
                <a:solidFill>
                  <a:schemeClr val="tx1"/>
                </a:solidFill>
                <a:latin typeface="+mn-lt"/>
                <a:ea typeface="+mn-ea"/>
                <a:cs typeface="+mn-cs"/>
              </a:rPr>
              <a:t>T, σ, T</a:t>
            </a:r>
            <a:r>
              <a:rPr lang="en-US" altLang="zh-TW" sz="1200" b="0" i="0" u="none" strike="noStrike" kern="1200" baseline="0" dirty="0">
                <a:solidFill>
                  <a:schemeClr val="tx1"/>
                </a:solidFill>
                <a:latin typeface="+mn-lt"/>
                <a:ea typeface="+mn-ea"/>
                <a:cs typeface="+mn-cs"/>
              </a:rPr>
              <a:t>), L</a:t>
            </a:r>
            <a:r>
              <a:rPr lang="en-US" altLang="zh-TW" sz="1200" b="0" i="1" u="none" strike="noStrike" kern="1200" baseline="0" dirty="0">
                <a:solidFill>
                  <a:schemeClr val="tx1"/>
                </a:solidFill>
                <a:latin typeface="+mn-lt"/>
                <a:ea typeface="+mn-ea"/>
                <a:cs typeface="+mn-cs"/>
              </a:rPr>
              <a:t>L </a:t>
            </a:r>
            <a:r>
              <a:rPr lang="en-US" altLang="zh-TW" sz="1200" b="0" i="0" u="none" strike="noStrike" kern="1200" baseline="0" dirty="0">
                <a:solidFill>
                  <a:schemeClr val="tx1"/>
                </a:solidFill>
                <a:latin typeface="+mn-lt"/>
                <a:ea typeface="+mn-ea"/>
                <a:cs typeface="+mn-cs"/>
              </a:rPr>
              <a:t>can be used to find its corresponding state transition (</a:t>
            </a:r>
            <a:r>
              <a:rPr lang="en-US" altLang="zh-TW" sz="1200" b="0" i="1" u="none" strike="noStrike" kern="1200" baseline="0" dirty="0">
                <a:solidFill>
                  <a:schemeClr val="tx1"/>
                </a:solidFill>
                <a:latin typeface="+mn-lt"/>
                <a:ea typeface="+mn-ea"/>
                <a:cs typeface="+mn-cs"/>
              </a:rPr>
              <a:t>S, π, S</a:t>
            </a:r>
            <a:r>
              <a:rPr lang="en-US" altLang="zh-TW" sz="1200" b="0" i="0" u="none" strike="noStrike" kern="1200" baseline="0" dirty="0">
                <a:solidFill>
                  <a:schemeClr val="tx1"/>
                </a:solidFill>
                <a:latin typeface="+mn-lt"/>
                <a:ea typeface="+mn-ea"/>
                <a:cs typeface="+mn-cs"/>
              </a:rPr>
              <a:t>)</a:t>
            </a:r>
          </a:p>
          <a:p>
            <a:r>
              <a:rPr lang="zh-TW" altLang="en-US" sz="1200" b="0" i="0" u="none" strike="noStrike" kern="1200" baseline="0" dirty="0">
                <a:solidFill>
                  <a:schemeClr val="tx1"/>
                </a:solidFill>
                <a:latin typeface="+mn-lt"/>
                <a:ea typeface="+mn-ea"/>
                <a:cs typeface="+mn-cs"/>
              </a:rPr>
              <a:t>一個 </a:t>
            </a:r>
            <a:r>
              <a:rPr lang="en-US" altLang="zh-TW" sz="1200" b="0" i="0" u="none" strike="noStrike" kern="1200" baseline="0" dirty="0">
                <a:solidFill>
                  <a:schemeClr val="tx1"/>
                </a:solidFill>
                <a:latin typeface="+mn-lt"/>
                <a:ea typeface="+mn-ea"/>
                <a:cs typeface="+mn-cs"/>
              </a:rPr>
              <a:t>state </a:t>
            </a:r>
            <a:r>
              <a:rPr lang="zh-TW" altLang="en-US" sz="1200" b="0" i="0" u="none" strike="noStrike" kern="1200" baseline="0" dirty="0">
                <a:solidFill>
                  <a:schemeClr val="tx1"/>
                </a:solidFill>
                <a:latin typeface="+mn-lt"/>
                <a:ea typeface="+mn-ea"/>
                <a:cs typeface="+mn-cs"/>
              </a:rPr>
              <a:t>對應到一個 </a:t>
            </a:r>
            <a:r>
              <a:rPr lang="en-US" altLang="zh-TW" sz="1200" b="0" i="0" u="none" strike="noStrike" kern="1200" baseline="0" dirty="0">
                <a:solidFill>
                  <a:schemeClr val="tx1"/>
                </a:solidFill>
                <a:latin typeface="+mn-lt"/>
                <a:ea typeface="+mn-ea"/>
                <a:cs typeface="+mn-cs"/>
              </a:rPr>
              <a:t>GUI tree </a:t>
            </a:r>
            <a:r>
              <a:rPr lang="zh-TW" altLang="en-US" sz="1200" b="0" i="0" u="none" strike="noStrike" kern="1200" baseline="0" dirty="0">
                <a:solidFill>
                  <a:schemeClr val="tx1"/>
                </a:solidFill>
                <a:latin typeface="+mn-lt"/>
                <a:ea typeface="+mn-ea"/>
                <a:cs typeface="+mn-cs"/>
              </a:rPr>
              <a:t>相當於 每一個 </a:t>
            </a:r>
            <a:r>
              <a:rPr lang="en-US" altLang="zh-TW" sz="1200" b="0" i="0" u="none" strike="noStrike" kern="1200" baseline="0" dirty="0">
                <a:solidFill>
                  <a:schemeClr val="tx1"/>
                </a:solidFill>
                <a:latin typeface="+mn-lt"/>
                <a:ea typeface="+mn-ea"/>
                <a:cs typeface="+mn-cs"/>
              </a:rPr>
              <a:t>Pi </a:t>
            </a:r>
            <a:r>
              <a:rPr lang="zh-TW" altLang="en-US" sz="1200" b="0" i="0" u="none" strike="noStrike" kern="1200" baseline="0" dirty="0">
                <a:solidFill>
                  <a:schemeClr val="tx1"/>
                </a:solidFill>
                <a:latin typeface="+mn-lt"/>
                <a:ea typeface="+mn-ea"/>
                <a:cs typeface="+mn-cs"/>
              </a:rPr>
              <a:t>都代表某一個小部件</a:t>
            </a:r>
            <a:endParaRPr lang="zh-TW"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16</a:t>
            </a:fld>
            <a:endParaRPr kumimoji="1" lang="zh-CN" altLang="en-US"/>
          </a:p>
        </p:txBody>
      </p:sp>
    </p:spTree>
    <p:extLst>
      <p:ext uri="{BB962C8B-B14F-4D97-AF65-F5344CB8AC3E}">
        <p14:creationId xmlns:p14="http://schemas.microsoft.com/office/powerpoint/2010/main" val="2378517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a dynamic</a:t>
            </a:r>
            <a:r>
              <a:rPr lang="zh-TW" altLang="en-US" dirty="0"/>
              <a:t> </a:t>
            </a:r>
            <a:r>
              <a:rPr lang="en-US" altLang="zh-TW" dirty="0"/>
              <a:t>abstraction function should be adaptable at runtime.</a:t>
            </a:r>
            <a:r>
              <a:rPr lang="zh-TW" altLang="en-US" dirty="0"/>
              <a:t>一個很好動態修改的結構，以至於可以讓模型抽象可以在實際執行時動態適應更改</a:t>
            </a:r>
            <a:endParaRPr lang="en-US" altLang="zh-TW" dirty="0"/>
          </a:p>
          <a:p>
            <a:r>
              <a:rPr lang="en-US" altLang="zh-TW" dirty="0"/>
              <a:t>Second, a dynamic abstraction</a:t>
            </a:r>
            <a:r>
              <a:rPr lang="zh-TW" altLang="en-US" dirty="0"/>
              <a:t> </a:t>
            </a:r>
            <a:r>
              <a:rPr lang="en-US" altLang="zh-TW" dirty="0"/>
              <a:t>function should be generalizable.</a:t>
            </a:r>
            <a:r>
              <a:rPr lang="zh-TW" altLang="en-US" dirty="0"/>
              <a:t>應該要有很好的普適性一般化，可以對於所有同個 </a:t>
            </a:r>
            <a:r>
              <a:rPr lang="en-US" altLang="zh-TW" dirty="0"/>
              <a:t>app </a:t>
            </a:r>
            <a:r>
              <a:rPr lang="zh-TW" altLang="en-US" dirty="0"/>
              <a:t> 中的 </a:t>
            </a:r>
            <a:r>
              <a:rPr lang="en-US" altLang="zh-TW" dirty="0"/>
              <a:t>GUI tree </a:t>
            </a:r>
            <a:r>
              <a:rPr lang="zh-TW" altLang="en-US" dirty="0"/>
              <a:t>應該要都能套用</a:t>
            </a:r>
            <a:endParaRPr lang="en-US" altLang="zh-TW" dirty="0"/>
          </a:p>
          <a:p>
            <a:r>
              <a:rPr lang="en-US" altLang="zh-TW" dirty="0"/>
              <a:t>Third, a dynamic abstraction should also</a:t>
            </a:r>
            <a:r>
              <a:rPr lang="zh-TW" altLang="en-US" dirty="0"/>
              <a:t> </a:t>
            </a:r>
            <a:r>
              <a:rPr lang="en-US" altLang="zh-TW" dirty="0"/>
              <a:t>be human-interpretable</a:t>
            </a:r>
            <a:r>
              <a:rPr lang="zh-TW" altLang="en-US" dirty="0"/>
              <a:t>，應該要可以被人為理解的，以便於對這些抽象結構做修改</a:t>
            </a:r>
          </a:p>
        </p:txBody>
      </p:sp>
      <p:sp>
        <p:nvSpPr>
          <p:cNvPr id="4" name="投影片編號版面配置區 3"/>
          <p:cNvSpPr>
            <a:spLocks noGrp="1"/>
          </p:cNvSpPr>
          <p:nvPr>
            <p:ph type="sldNum" sz="quarter" idx="5"/>
          </p:nvPr>
        </p:nvSpPr>
        <p:spPr/>
        <p:txBody>
          <a:bodyPr/>
          <a:lstStyle/>
          <a:p>
            <a:fld id="{1276F173-E288-A148-9593-6E5902626455}" type="slidenum">
              <a:rPr kumimoji="1" lang="zh-CN" altLang="en-US" smtClean="0"/>
              <a:t>17</a:t>
            </a:fld>
            <a:endParaRPr kumimoji="1" lang="zh-CN" altLang="en-US"/>
          </a:p>
        </p:txBody>
      </p:sp>
    </p:spTree>
    <p:extLst>
      <p:ext uri="{BB962C8B-B14F-4D97-AF65-F5344CB8AC3E}">
        <p14:creationId xmlns:p14="http://schemas.microsoft.com/office/powerpoint/2010/main" val="110504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1276F173-E288-A148-9593-6E5902626455}" type="slidenum">
              <a:rPr kumimoji="1" lang="zh-CN" altLang="en-US" smtClean="0"/>
              <a:t>18</a:t>
            </a:fld>
            <a:endParaRPr kumimoji="1" lang="zh-CN" altLang="en-US"/>
          </a:p>
        </p:txBody>
      </p:sp>
    </p:spTree>
    <p:extLst>
      <p:ext uri="{BB962C8B-B14F-4D97-AF65-F5344CB8AC3E}">
        <p14:creationId xmlns:p14="http://schemas.microsoft.com/office/powerpoint/2010/main" val="37747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TW" altLang="en-US" dirty="0"/>
              <a:t>若是將所有小部件帶入這個決策樹，就會發現下面這些 在 </a:t>
            </a:r>
            <a:r>
              <a:rPr kumimoji="1" lang="en-US" altLang="zh-TW" dirty="0" err="1"/>
              <a:t>ListView</a:t>
            </a:r>
            <a:r>
              <a:rPr kumimoji="1" lang="en-US" altLang="zh-TW" dirty="0"/>
              <a:t> </a:t>
            </a:r>
            <a:r>
              <a:rPr kumimoji="1" lang="zh-TW" altLang="en-US" dirty="0"/>
              <a:t>中的小部件都被簡化成相同的</a:t>
            </a:r>
            <a:r>
              <a:rPr kumimoji="1" lang="en-US" altLang="zh-TW" dirty="0"/>
              <a:t>&lt;{</a:t>
            </a:r>
            <a:r>
              <a:rPr kumimoji="1" lang="en-US" altLang="zh-TW" dirty="0" err="1"/>
              <a:t>i</a:t>
            </a:r>
            <a:r>
              <a:rPr kumimoji="1" lang="en-US" altLang="zh-TW" dirty="0"/>
              <a:t>=0},0&gt; </a:t>
            </a:r>
            <a:r>
              <a:rPr kumimoji="1" lang="zh-TW" altLang="en-US" dirty="0"/>
              <a:t>節點也就是會產生 </a:t>
            </a:r>
            <a:r>
              <a:rPr kumimoji="1" lang="en-US" altLang="zh-TW" dirty="0" err="1"/>
              <a:t>nono</a:t>
            </a:r>
            <a:r>
              <a:rPr kumimoji="1" lang="en-US" altLang="zh-TW" dirty="0"/>
              <a:t>-deterministic </a:t>
            </a:r>
            <a:r>
              <a:rPr kumimoji="1" lang="zh-TW" altLang="en-US" dirty="0"/>
              <a:t>的</a:t>
            </a:r>
            <a:r>
              <a:rPr kumimoji="1" lang="en-US" altLang="zh-TW" dirty="0"/>
              <a:t> model action </a:t>
            </a:r>
          </a:p>
          <a:p>
            <a:r>
              <a:rPr kumimoji="1" lang="zh-TW" altLang="en-US" dirty="0"/>
              <a:t>接者我們假設由這棵 </a:t>
            </a:r>
            <a:r>
              <a:rPr kumimoji="1" lang="en-US" altLang="zh-TW" dirty="0"/>
              <a:t>decision tree </a:t>
            </a:r>
            <a:r>
              <a:rPr kumimoji="1" lang="zh-TW" altLang="en-US" dirty="0"/>
              <a:t>開始迭代，每一次迭代都是改變某一個節點使得 模型更加細立度或者是增加一個新的 </a:t>
            </a:r>
            <a:r>
              <a:rPr kumimoji="1" lang="en-US" altLang="zh-TW" dirty="0"/>
              <a:t>selector </a:t>
            </a:r>
            <a:r>
              <a:rPr kumimoji="1" lang="zh-TW" altLang="en-US" dirty="0"/>
              <a:t>以及新的 節點來對應不同情況</a:t>
            </a:r>
            <a:endParaRPr kumimoji="1" lang="en-US" altLang="zh-TW"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19</a:t>
            </a:fld>
            <a:endParaRPr kumimoji="1" lang="zh-CN" altLang="en-US"/>
          </a:p>
        </p:txBody>
      </p:sp>
    </p:spTree>
    <p:extLst>
      <p:ext uri="{BB962C8B-B14F-4D97-AF65-F5344CB8AC3E}">
        <p14:creationId xmlns:p14="http://schemas.microsoft.com/office/powerpoint/2010/main" val="290998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首先，介绍一下相关背景</a:t>
            </a:r>
            <a:r>
              <a:rPr kumimoji="1" lang="en-US" altLang="zh-CN" dirty="0"/>
              <a:t>,</a:t>
            </a:r>
            <a:r>
              <a:rPr lang="zh-CN" altLang="en-US" sz="1200" b="0" i="0" u="none" strike="noStrike" kern="1200" dirty="0">
                <a:solidFill>
                  <a:schemeClr val="tx1"/>
                </a:solidFill>
                <a:effectLst/>
                <a:latin typeface="+mn-lt"/>
                <a:ea typeface="+mn-ea"/>
                <a:cs typeface="+mn-cs"/>
              </a:rPr>
              <a:t>目前移动应用的测试需要很大的人力成本，测试人员需要编写测试代码，模拟各种界面上行为的发生，执行不同的功能。这种方式费时，而且很容易出错，当界面改变时，测试人员还要对测试的脚本进行修改。</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为了解决上面的问题，好多关于自动化的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测试的技术开始出现。比如，</a:t>
            </a:r>
            <a:r>
              <a:rPr lang="en-US" altLang="zh-CN" sz="1200" b="0" i="0" u="none" strike="noStrike" kern="1200" dirty="0">
                <a:solidFill>
                  <a:schemeClr val="tx1"/>
                </a:solidFill>
                <a:effectLst/>
                <a:latin typeface="+mn-lt"/>
                <a:ea typeface="+mn-ea"/>
                <a:cs typeface="+mn-cs"/>
              </a:rPr>
              <a:t>Monkey</a:t>
            </a:r>
            <a:r>
              <a:rPr lang="zh-CN" altLang="en-US" sz="1200" b="0" i="0" u="none" strike="noStrike" kern="1200" dirty="0">
                <a:solidFill>
                  <a:schemeClr val="tx1"/>
                </a:solidFill>
                <a:effectLst/>
                <a:latin typeface="+mn-lt"/>
                <a:ea typeface="+mn-ea"/>
                <a:cs typeface="+mn-cs"/>
              </a:rPr>
              <a:t>是谷歌开发的一款用于</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模糊测试的工具，可以随机生成一些操作事件来对软件进行测试，但是这种方法也有一些缺点，这种方法不能保证覆盖所有的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自动生成的事件往往是低级而且特别长的，会使重构、调试变得更加复杂。</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还有一种安卓</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测试的方法是基于模型的方法，采用的模型往往是一个有限的状态机，每个状态下都有一组模型动作，状态间的转移用模型动作来标识。在实际测试中，测试工具往往将</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的动作抽象成模型动作，将</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的视图抽象成模型状态，这样就将</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的测试转化成为了一种测试模型。</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2</a:t>
            </a:fld>
            <a:endParaRPr kumimoji="1" lang="zh-CN" altLang="en-US"/>
          </a:p>
        </p:txBody>
      </p:sp>
    </p:spTree>
    <p:extLst>
      <p:ext uri="{BB962C8B-B14F-4D97-AF65-F5344CB8AC3E}">
        <p14:creationId xmlns:p14="http://schemas.microsoft.com/office/powerpoint/2010/main" val="246324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细粒度的例子：</a:t>
            </a:r>
            <a:r>
              <a:rPr kumimoji="1" lang="en-US" altLang="zh-CN" dirty="0"/>
              <a:t>1.</a:t>
            </a:r>
            <a:r>
              <a:rPr kumimoji="1" lang="zh-CN" altLang="en-US" dirty="0"/>
              <a:t>直接只用</a:t>
            </a:r>
            <a:r>
              <a:rPr kumimoji="1" lang="en-US" altLang="zh-CN" dirty="0"/>
              <a:t>Full</a:t>
            </a:r>
            <a:r>
              <a:rPr kumimoji="1" lang="zh-CN" altLang="en-US" dirty="0"/>
              <a:t> </a:t>
            </a:r>
            <a:r>
              <a:rPr kumimoji="1" lang="en-US" altLang="zh-CN" dirty="0"/>
              <a:t>Attribute</a:t>
            </a:r>
            <a:r>
              <a:rPr kumimoji="1" lang="zh-CN" altLang="en-US" dirty="0"/>
              <a:t> </a:t>
            </a:r>
            <a:r>
              <a:rPr kumimoji="1" lang="en-US" altLang="zh-CN" dirty="0"/>
              <a:t>Path;</a:t>
            </a:r>
            <a:r>
              <a:rPr kumimoji="1" lang="zh-TW" altLang="en-US" dirty="0"/>
              <a:t> </a:t>
            </a:r>
            <a:r>
              <a:rPr kumimoji="1" lang="en-US" altLang="zh-CN" dirty="0"/>
              <a:t>2.</a:t>
            </a:r>
            <a:r>
              <a:rPr kumimoji="1" lang="zh-CN" altLang="en-US" dirty="0"/>
              <a:t> </a:t>
            </a:r>
            <a:r>
              <a:rPr kumimoji="1" lang="en-US" altLang="zh-CN" dirty="0" err="1"/>
              <a:t>index+text+parent</a:t>
            </a:r>
            <a:endParaRPr kumimoji="1" lang="zh-CN" altLang="en-US" dirty="0"/>
          </a:p>
          <a:p>
            <a:r>
              <a:rPr kumimoji="1" lang="zh-CN" altLang="en-US" dirty="0"/>
              <a:t>粒度粗的两个例子</a:t>
            </a:r>
          </a:p>
          <a:p>
            <a:pPr lvl="1"/>
            <a:r>
              <a:rPr kumimoji="1" lang="en-US" altLang="zh-CN" dirty="0"/>
              <a:t>Stoat:</a:t>
            </a:r>
            <a:r>
              <a:rPr kumimoji="1" lang="zh-CN" altLang="en-US" dirty="0"/>
              <a:t> 在同一个</a:t>
            </a:r>
            <a:r>
              <a:rPr kumimoji="1" lang="en-US" altLang="zh-CN" dirty="0"/>
              <a:t>GUI</a:t>
            </a:r>
            <a:r>
              <a:rPr kumimoji="1" lang="zh-CN" altLang="en-US" dirty="0"/>
              <a:t>树中，三个</a:t>
            </a:r>
            <a:r>
              <a:rPr kumimoji="1" lang="en-US" altLang="zh-CN" dirty="0"/>
              <a:t>GUI</a:t>
            </a:r>
            <a:r>
              <a:rPr kumimoji="1" lang="zh-CN" altLang="en-US" dirty="0"/>
              <a:t> </a:t>
            </a:r>
            <a:r>
              <a:rPr kumimoji="1" lang="en-US" altLang="zh-CN" dirty="0"/>
              <a:t>Action</a:t>
            </a:r>
            <a:r>
              <a:rPr kumimoji="1" lang="zh-CN" altLang="en-US" dirty="0"/>
              <a:t>被</a:t>
            </a:r>
            <a:r>
              <a:rPr kumimoji="1" lang="en-US" altLang="zh-CN" dirty="0"/>
              <a:t>Abstract</a:t>
            </a:r>
            <a:r>
              <a:rPr kumimoji="1" lang="zh-CN" altLang="en-US" dirty="0"/>
              <a:t>成同一个</a:t>
            </a:r>
            <a:r>
              <a:rPr kumimoji="1" lang="en-US" altLang="zh-CN" dirty="0"/>
              <a:t>Model</a:t>
            </a:r>
            <a:r>
              <a:rPr kumimoji="1" lang="zh-CN" altLang="en-US" dirty="0"/>
              <a:t> </a:t>
            </a:r>
            <a:r>
              <a:rPr kumimoji="1" lang="en-US" altLang="zh-CN" dirty="0"/>
              <a:t>Action</a:t>
            </a:r>
            <a:endParaRPr kumimoji="1" lang="zh-CN" altLang="en-US" dirty="0"/>
          </a:p>
          <a:p>
            <a:pPr lvl="1"/>
            <a:r>
              <a:rPr kumimoji="1" lang="en-US" altLang="zh-CN" dirty="0"/>
              <a:t>AMOLA:</a:t>
            </a:r>
            <a:r>
              <a:rPr kumimoji="1" lang="zh-CN" altLang="en-US" dirty="0"/>
              <a:t> 考虑</a:t>
            </a:r>
            <a:r>
              <a:rPr kumimoji="1" lang="en-US" altLang="zh-CN" dirty="0"/>
              <a:t>index</a:t>
            </a:r>
            <a:r>
              <a:rPr kumimoji="1" lang="zh-CN" altLang="en-US" dirty="0"/>
              <a:t>，在两个</a:t>
            </a:r>
            <a:r>
              <a:rPr kumimoji="1" lang="en-US" altLang="zh-CN" dirty="0"/>
              <a:t>GUI</a:t>
            </a:r>
            <a:r>
              <a:rPr kumimoji="1" lang="zh-CN" altLang="en-US" dirty="0"/>
              <a:t>树中同一个</a:t>
            </a:r>
            <a:r>
              <a:rPr kumimoji="1" lang="en-US" altLang="zh-CN" dirty="0"/>
              <a:t>Model</a:t>
            </a:r>
            <a:r>
              <a:rPr kumimoji="1" lang="zh-CN" altLang="en-US" dirty="0"/>
              <a:t> </a:t>
            </a:r>
            <a:r>
              <a:rPr kumimoji="1" lang="en-US" altLang="zh-CN" dirty="0"/>
              <a:t>Action</a:t>
            </a:r>
            <a:r>
              <a:rPr kumimoji="1" lang="zh-CN" altLang="en-US" dirty="0"/>
              <a:t>也会状态不一致</a:t>
            </a:r>
          </a:p>
          <a:p>
            <a:r>
              <a:rPr kumimoji="1" lang="en-US" altLang="zh-CN" dirty="0"/>
              <a:t>Fine-grained:</a:t>
            </a:r>
            <a:r>
              <a:rPr kumimoji="1" lang="zh-CN" altLang="en-US" dirty="0"/>
              <a:t> </a:t>
            </a:r>
            <a:r>
              <a:rPr kumimoji="1" lang="en-US" altLang="zh-CN" dirty="0"/>
              <a:t>state</a:t>
            </a:r>
            <a:r>
              <a:rPr kumimoji="1" lang="zh-CN" altLang="en-US" dirty="0"/>
              <a:t> </a:t>
            </a:r>
            <a:r>
              <a:rPr kumimoji="1" lang="en-US" altLang="zh-CN" dirty="0"/>
              <a:t>explosion</a:t>
            </a:r>
            <a:endParaRPr kumimoji="1" lang="zh-CN" altLang="en-US" dirty="0"/>
          </a:p>
          <a:p>
            <a:r>
              <a:rPr kumimoji="1" lang="en-US" altLang="zh-CN" dirty="0"/>
              <a:t>Coarse-grained:</a:t>
            </a:r>
            <a:r>
              <a:rPr kumimoji="1" lang="zh-CN" altLang="en-US" dirty="0"/>
              <a:t> </a:t>
            </a:r>
            <a:r>
              <a:rPr kumimoji="1" lang="en-US" altLang="zh-CN" dirty="0"/>
              <a:t>fail</a:t>
            </a:r>
            <a:r>
              <a:rPr kumimoji="1" lang="zh-CN" altLang="en-US" dirty="0"/>
              <a:t> </a:t>
            </a:r>
            <a:r>
              <a:rPr kumimoji="1" lang="en-US" altLang="zh-CN" dirty="0"/>
              <a:t>to</a:t>
            </a:r>
            <a:r>
              <a:rPr kumimoji="1" lang="zh-CN" altLang="en-US" dirty="0"/>
              <a:t> </a:t>
            </a:r>
            <a:r>
              <a:rPr kumimoji="1" lang="en-US" altLang="zh-CN" dirty="0"/>
              <a:t>gather</a:t>
            </a:r>
            <a:r>
              <a:rPr kumimoji="1" lang="zh-CN" altLang="en-US" dirty="0"/>
              <a:t> </a:t>
            </a:r>
            <a:r>
              <a:rPr kumimoji="1" lang="en-US" altLang="zh-CN" dirty="0"/>
              <a:t>accurate</a:t>
            </a:r>
            <a:r>
              <a:rPr kumimoji="1" lang="zh-CN" altLang="en-US" dirty="0"/>
              <a:t> </a:t>
            </a:r>
            <a:r>
              <a:rPr kumimoji="1" lang="en-US" altLang="zh-CN" dirty="0"/>
              <a:t>knowledge</a:t>
            </a:r>
            <a:r>
              <a:rPr kumimoji="1" lang="zh-CN" altLang="en-US" dirty="0"/>
              <a:t> </a:t>
            </a:r>
            <a:r>
              <a:rPr kumimoji="1" lang="en-US" altLang="zh-CN" dirty="0"/>
              <a:t>on</a:t>
            </a:r>
            <a:r>
              <a:rPr kumimoji="1" lang="zh-CN" altLang="en-US" dirty="0"/>
              <a:t> </a:t>
            </a:r>
            <a:r>
              <a:rPr kumimoji="1" lang="en-US" altLang="zh-CN" dirty="0"/>
              <a:t>model</a:t>
            </a:r>
            <a:r>
              <a:rPr kumimoji="1" lang="zh-CN" altLang="en-US" dirty="0"/>
              <a:t> </a:t>
            </a:r>
            <a:r>
              <a:rPr kumimoji="1" lang="en-US" altLang="zh-CN" dirty="0"/>
              <a:t>actions</a:t>
            </a:r>
            <a:r>
              <a:rPr kumimoji="1" lang="zh-CN" altLang="en-US" dirty="0"/>
              <a:t> </a:t>
            </a:r>
            <a:r>
              <a:rPr kumimoji="1" lang="en-US" altLang="zh-CN" dirty="0"/>
              <a:t>to</a:t>
            </a:r>
            <a:r>
              <a:rPr kumimoji="1" lang="zh-CN" altLang="en-US" dirty="0"/>
              <a:t> </a:t>
            </a:r>
            <a:r>
              <a:rPr kumimoji="1" lang="en-US" altLang="zh-CN" dirty="0"/>
              <a:t>realize</a:t>
            </a:r>
            <a:r>
              <a:rPr kumimoji="1" lang="zh-CN" altLang="en-US" dirty="0"/>
              <a:t> </a:t>
            </a:r>
            <a:r>
              <a:rPr kumimoji="1" lang="en-US" altLang="zh-CN" dirty="0"/>
              <a:t>guidance/non-deterministic </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a:solidFill>
                  <a:srgbClr val="FF0000"/>
                </a:solidFill>
              </a:rPr>
              <a:t>What’s</a:t>
            </a:r>
            <a:r>
              <a:rPr kumimoji="1" lang="zh-CN" altLang="en-US" sz="1200" b="1" dirty="0">
                <a:solidFill>
                  <a:srgbClr val="FF0000"/>
                </a:solidFill>
              </a:rPr>
              <a:t> </a:t>
            </a:r>
            <a:r>
              <a:rPr kumimoji="1" lang="en-US" altLang="zh-CN" sz="1200" b="1" dirty="0">
                <a:solidFill>
                  <a:srgbClr val="FF0000"/>
                </a:solidFill>
              </a:rPr>
              <a:t>the appropriate </a:t>
            </a:r>
            <a:r>
              <a:rPr kumimoji="1" lang="zh-CN" altLang="en-US" sz="1200" b="1" dirty="0">
                <a:solidFill>
                  <a:srgbClr val="FF0000"/>
                </a:solidFill>
              </a:rPr>
              <a:t>granularity</a:t>
            </a:r>
            <a:r>
              <a:rPr kumimoji="1" lang="en-US" altLang="zh-CN" sz="1200" b="1" dirty="0">
                <a:solidFill>
                  <a:srgbClr val="FF0000"/>
                </a:solidFill>
              </a:rPr>
              <a:t> for an App’s GUI modeling?</a:t>
            </a:r>
            <a:endParaRPr kumimoji="1" lang="zh-CN" altLang="en-US" sz="1200" b="1" dirty="0">
              <a:solidFill>
                <a:srgbClr val="FF0000"/>
              </a:solidFill>
            </a:endParaRPr>
          </a:p>
          <a:p>
            <a:endParaRPr lang="zh-TW" altLang="en-US" dirty="0"/>
          </a:p>
        </p:txBody>
      </p:sp>
      <p:sp>
        <p:nvSpPr>
          <p:cNvPr id="4" name="投影片編號版面配置區 3"/>
          <p:cNvSpPr>
            <a:spLocks noGrp="1"/>
          </p:cNvSpPr>
          <p:nvPr>
            <p:ph type="sldNum" sz="quarter" idx="5"/>
          </p:nvPr>
        </p:nvSpPr>
        <p:spPr/>
        <p:txBody>
          <a:bodyPr/>
          <a:lstStyle/>
          <a:p>
            <a:fld id="{1276F173-E288-A148-9593-6E5902626455}" type="slidenum">
              <a:rPr kumimoji="1" lang="zh-CN" altLang="en-US" smtClean="0"/>
              <a:t>20</a:t>
            </a:fld>
            <a:endParaRPr kumimoji="1" lang="zh-CN" altLang="en-US"/>
          </a:p>
        </p:txBody>
      </p:sp>
    </p:spTree>
    <p:extLst>
      <p:ext uri="{BB962C8B-B14F-4D97-AF65-F5344CB8AC3E}">
        <p14:creationId xmlns:p14="http://schemas.microsoft.com/office/powerpoint/2010/main" val="157413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为什么是新增一个节点</a:t>
            </a:r>
            <a:r>
              <a:rPr lang="en-US" altLang="zh-CN" baseline="0" dirty="0"/>
              <a:t>RI</a:t>
            </a:r>
            <a:r>
              <a:rPr lang="zh-CN" altLang="en-US" baseline="0" dirty="0"/>
              <a:t> </a:t>
            </a:r>
            <a:r>
              <a:rPr lang="en-US" altLang="zh-CN" baseline="0" dirty="0"/>
              <a:t>X</a:t>
            </a:r>
            <a:r>
              <a:rPr lang="zh-CN" altLang="en-US" baseline="0" dirty="0"/>
              <a:t> </a:t>
            </a:r>
            <a:r>
              <a:rPr lang="en-US" altLang="zh-CN" baseline="0" dirty="0" err="1"/>
              <a:t>Rp</a:t>
            </a:r>
            <a:r>
              <a:rPr lang="zh-CN" altLang="en-US" baseline="0" dirty="0"/>
              <a:t>，而不是修改或者替换</a:t>
            </a:r>
            <a:r>
              <a:rPr lang="en-US" altLang="zh-CN" baseline="0" dirty="0" err="1"/>
              <a:t>Rp</a:t>
            </a:r>
            <a:r>
              <a:rPr lang="zh-CN" altLang="en-US" baseline="0" dirty="0"/>
              <a:t>节点</a:t>
            </a:r>
            <a:endParaRPr lang="en-US" altLang="zh-CN" baseline="0" dirty="0"/>
          </a:p>
        </p:txBody>
      </p:sp>
      <p:sp>
        <p:nvSpPr>
          <p:cNvPr id="4" name="灯片编号占位符 3"/>
          <p:cNvSpPr>
            <a:spLocks noGrp="1"/>
          </p:cNvSpPr>
          <p:nvPr>
            <p:ph type="sldNum" sz="quarter" idx="10"/>
          </p:nvPr>
        </p:nvSpPr>
        <p:spPr/>
        <p:txBody>
          <a:bodyPr/>
          <a:lstStyle/>
          <a:p>
            <a:fld id="{4C7276AE-3346-4AE8-8CE4-90E533000AC7}" type="slidenum">
              <a:rPr lang="zh-CN" altLang="en-US" smtClean="0"/>
              <a:t>22</a:t>
            </a:fld>
            <a:endParaRPr lang="zh-CN" altLang="en-US"/>
          </a:p>
        </p:txBody>
      </p:sp>
    </p:spTree>
    <p:extLst>
      <p:ext uri="{BB962C8B-B14F-4D97-AF65-F5344CB8AC3E}">
        <p14:creationId xmlns:p14="http://schemas.microsoft.com/office/powerpoint/2010/main" val="89309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a:t>通過計算新增的 </a:t>
            </a:r>
            <a:r>
              <a:rPr lang="en-US" altLang="zh-TW" baseline="0" dirty="0"/>
              <a:t>state </a:t>
            </a:r>
            <a:r>
              <a:rPr lang="zh-TW" altLang="en-US" baseline="0" dirty="0"/>
              <a:t>數量發現 </a:t>
            </a:r>
            <a:r>
              <a:rPr lang="en-US" altLang="zh-TW" baseline="0" dirty="0"/>
              <a:t>L2 </a:t>
            </a:r>
            <a:r>
              <a:rPr lang="zh-TW" altLang="en-US" baseline="0" dirty="0"/>
              <a:t>太過細立度了，以至於容易產生狀態爆炸，對於這種情況 </a:t>
            </a:r>
            <a:r>
              <a:rPr lang="en-US" altLang="zh-TW" baseline="0" dirty="0"/>
              <a:t>APE</a:t>
            </a:r>
            <a:r>
              <a:rPr lang="zh-TW" altLang="en-US" baseline="0" dirty="0"/>
              <a:t> 就會檢測出來並將 </a:t>
            </a:r>
            <a:r>
              <a:rPr lang="en-US" altLang="zh-TW" baseline="0" dirty="0"/>
              <a:t>L2 </a:t>
            </a:r>
            <a:r>
              <a:rPr lang="zh-TW" altLang="en-US" baseline="0" dirty="0"/>
              <a:t>設為黑名單，並且回朔到狀態 </a:t>
            </a:r>
            <a:r>
              <a:rPr lang="en-US" altLang="zh-TW" baseline="0" dirty="0"/>
              <a:t>L1 </a:t>
            </a:r>
            <a:r>
              <a:rPr lang="zh-TW" altLang="en-US" baseline="0" dirty="0"/>
              <a:t>找尋其他更好的細立度化方法</a:t>
            </a:r>
            <a:endParaRPr lang="en-US" altLang="zh-TW" baseline="0" dirty="0"/>
          </a:p>
        </p:txBody>
      </p:sp>
      <p:sp>
        <p:nvSpPr>
          <p:cNvPr id="4" name="灯片编号占位符 3"/>
          <p:cNvSpPr>
            <a:spLocks noGrp="1"/>
          </p:cNvSpPr>
          <p:nvPr>
            <p:ph type="sldNum" sz="quarter" idx="10"/>
          </p:nvPr>
        </p:nvSpPr>
        <p:spPr/>
        <p:txBody>
          <a:bodyPr/>
          <a:lstStyle/>
          <a:p>
            <a:fld id="{4C7276AE-3346-4AE8-8CE4-90E533000AC7}" type="slidenum">
              <a:rPr lang="zh-CN" altLang="en-US" smtClean="0"/>
              <a:t>23</a:t>
            </a:fld>
            <a:endParaRPr lang="zh-CN" altLang="en-US"/>
          </a:p>
        </p:txBody>
      </p:sp>
    </p:spTree>
    <p:extLst>
      <p:ext uri="{BB962C8B-B14F-4D97-AF65-F5344CB8AC3E}">
        <p14:creationId xmlns:p14="http://schemas.microsoft.com/office/powerpoint/2010/main" val="3427071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Refinement will rep</a:t>
            </a:r>
            <a:r>
              <a:rPr kumimoji="1" lang="en-US" altLang="zh-CN" dirty="0"/>
              <a:t>la</a:t>
            </a:r>
            <a:r>
              <a:rPr kumimoji="1" lang="en" altLang="zh-CN" dirty="0" err="1"/>
              <a:t>ce</a:t>
            </a:r>
            <a:r>
              <a:rPr kumimoji="1" lang="en" altLang="zh-CN" dirty="0"/>
              <a:t> the current abstraction function by a new one and coarsening will check w</a:t>
            </a:r>
            <a:r>
              <a:rPr kumimoji="1" lang="en-US" altLang="zh-CN" dirty="0"/>
              <a:t>he</a:t>
            </a:r>
            <a:r>
              <a:rPr kumimoji="1" lang="en" altLang="zh-CN" dirty="0" err="1"/>
              <a:t>ther</a:t>
            </a:r>
            <a:r>
              <a:rPr kumimoji="1" lang="en" altLang="zh-CN" dirty="0"/>
              <a:t> the new abstraction function refines a state into </a:t>
            </a:r>
            <a:r>
              <a:rPr kumimoji="1" lang="el-GR" altLang="zh-CN" dirty="0"/>
              <a:t>β </a:t>
            </a:r>
            <a:r>
              <a:rPr kumimoji="1" lang="en" altLang="zh-CN" dirty="0"/>
              <a:t>new states. If such cases happen, refinement will be rejected.</a:t>
            </a:r>
          </a:p>
          <a:p>
            <a:r>
              <a:rPr kumimoji="1" lang="en-US" altLang="zh-CN" dirty="0"/>
              <a:t>A model action will be refined if it</a:t>
            </a:r>
          </a:p>
          <a:p>
            <a:r>
              <a:rPr kumimoji="1" lang="en-US" altLang="zh-CN" dirty="0"/>
              <a:t>leads to non-deterministic transitions no matter what α is. The</a:t>
            </a:r>
          </a:p>
          <a:p>
            <a:r>
              <a:rPr kumimoji="1" lang="en-US" altLang="zh-CN" dirty="0"/>
              <a:t>threshold α is set to 3, which is good in practice. If α is</a:t>
            </a:r>
          </a:p>
          <a:p>
            <a:r>
              <a:rPr kumimoji="1" lang="en-US" altLang="zh-CN" dirty="0"/>
              <a:t>too large, the exploration strategy should sample each model</a:t>
            </a:r>
          </a:p>
          <a:p>
            <a:r>
              <a:rPr kumimoji="1" lang="en-US" altLang="zh-CN" dirty="0"/>
              <a:t>action more times. If α is too small, the testing tool cannot</a:t>
            </a:r>
          </a:p>
          <a:p>
            <a:r>
              <a:rPr kumimoji="1" lang="en-US" altLang="zh-CN" dirty="0"/>
              <a:t>tolerate minor differences. The threshold β is calculated based</a:t>
            </a:r>
          </a:p>
          <a:p>
            <a:r>
              <a:rPr kumimoji="1" lang="en-US" altLang="zh-CN" dirty="0"/>
              <a:t>on the number of primitive reducers of the finest reducer in</a:t>
            </a:r>
          </a:p>
          <a:p>
            <a:r>
              <a:rPr kumimoji="1" lang="en-US" altLang="zh-CN" dirty="0"/>
              <a:t>the decision tree. The largest value of β is 8 by default.</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24</a:t>
            </a:fld>
            <a:endParaRPr kumimoji="1" lang="zh-CN" altLang="en-US"/>
          </a:p>
        </p:txBody>
      </p:sp>
    </p:spTree>
    <p:extLst>
      <p:ext uri="{BB962C8B-B14F-4D97-AF65-F5344CB8AC3E}">
        <p14:creationId xmlns:p14="http://schemas.microsoft.com/office/powerpoint/2010/main" val="1363047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衍生出來的算法相對來說每一次迭代都有有三件主要的事情必須完成</a:t>
            </a:r>
          </a:p>
        </p:txBody>
      </p:sp>
      <p:sp>
        <p:nvSpPr>
          <p:cNvPr id="4" name="投影片編號版面配置區 3"/>
          <p:cNvSpPr>
            <a:spLocks noGrp="1"/>
          </p:cNvSpPr>
          <p:nvPr>
            <p:ph type="sldNum" sz="quarter" idx="5"/>
          </p:nvPr>
        </p:nvSpPr>
        <p:spPr/>
        <p:txBody>
          <a:bodyPr/>
          <a:lstStyle/>
          <a:p>
            <a:fld id="{1276F173-E288-A148-9593-6E5902626455}" type="slidenum">
              <a:rPr kumimoji="1" lang="zh-CN" altLang="en-US" smtClean="0"/>
              <a:t>25</a:t>
            </a:fld>
            <a:endParaRPr kumimoji="1" lang="zh-CN" altLang="en-US"/>
          </a:p>
        </p:txBody>
      </p:sp>
    </p:spTree>
    <p:extLst>
      <p:ext uri="{BB962C8B-B14F-4D97-AF65-F5344CB8AC3E}">
        <p14:creationId xmlns:p14="http://schemas.microsoft.com/office/powerpoint/2010/main" val="1308302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这主要是大部分</a:t>
            </a:r>
            <a:r>
              <a:rPr lang="en" altLang="zh-CN" sz="1200" b="0" i="0" kern="1200" dirty="0">
                <a:solidFill>
                  <a:schemeClr val="tx1"/>
                </a:solidFill>
                <a:effectLst/>
                <a:latin typeface="+mn-lt"/>
                <a:ea typeface="+mn-ea"/>
                <a:cs typeface="+mn-cs"/>
              </a:rPr>
              <a:t>Android app</a:t>
            </a:r>
            <a:r>
              <a:rPr lang="zh-CN" altLang="en-US" sz="1200" b="0" i="0" kern="1200" dirty="0">
                <a:solidFill>
                  <a:schemeClr val="tx1"/>
                </a:solidFill>
                <a:effectLst/>
                <a:latin typeface="+mn-lt"/>
                <a:ea typeface="+mn-ea"/>
                <a:cs typeface="+mn-cs"/>
              </a:rPr>
              <a:t>都是做简单的</a:t>
            </a:r>
            <a:r>
              <a:rPr lang="en"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操作，主要的计算都是在服务端，但是根据一些用户反馈，</a:t>
            </a:r>
            <a:r>
              <a:rPr lang="en" altLang="zh-CN" sz="1200" b="0" i="0" kern="1200" dirty="0">
                <a:solidFill>
                  <a:schemeClr val="tx1"/>
                </a:solidFill>
                <a:effectLst/>
                <a:latin typeface="+mn-lt"/>
                <a:ea typeface="+mn-ea"/>
                <a:cs typeface="+mn-cs"/>
              </a:rPr>
              <a:t>ape</a:t>
            </a:r>
            <a:r>
              <a:rPr lang="zh-CN" altLang="en-US" sz="1200" b="0" i="0" kern="1200" dirty="0">
                <a:solidFill>
                  <a:schemeClr val="tx1"/>
                </a:solidFill>
                <a:effectLst/>
                <a:latin typeface="+mn-lt"/>
                <a:ea typeface="+mn-ea"/>
                <a:cs typeface="+mn-cs"/>
              </a:rPr>
              <a:t>还是比较快速的提升</a:t>
            </a:r>
            <a:r>
              <a:rPr lang="en" altLang="zh-CN" sz="1200" b="0" i="0" kern="1200" dirty="0">
                <a:solidFill>
                  <a:schemeClr val="tx1"/>
                </a:solidFill>
                <a:effectLst/>
                <a:latin typeface="+mn-lt"/>
                <a:ea typeface="+mn-ea"/>
                <a:cs typeface="+mn-cs"/>
              </a:rPr>
              <a:t>coverage</a:t>
            </a:r>
            <a:r>
              <a:rPr lang="zh-CN" altLang="en-US" sz="1200" b="0" i="0" kern="1200" dirty="0">
                <a:solidFill>
                  <a:schemeClr val="tx1"/>
                </a:solidFill>
                <a:effectLst/>
                <a:latin typeface="+mn-lt"/>
                <a:ea typeface="+mn-ea"/>
                <a:cs typeface="+mn-cs"/>
              </a:rPr>
              <a:t>的。</a:t>
            </a:r>
            <a:endParaRPr lang="en-US" altLang="zh-CN"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we first randomly selected 11 apps from the editor’s</a:t>
            </a:r>
          </a:p>
          <a:p>
            <a:r>
              <a:rPr lang="en-US" altLang="zh-TW" sz="1200" b="0" i="0" u="none" strike="noStrike" kern="1200" baseline="0" dirty="0">
                <a:solidFill>
                  <a:schemeClr val="tx1"/>
                </a:solidFill>
                <a:latin typeface="+mn-lt"/>
                <a:ea typeface="+mn-ea"/>
                <a:cs typeface="+mn-cs"/>
              </a:rPr>
              <a:t>choice collection of the Google Play Store,2 where four</a:t>
            </a:r>
          </a:p>
          <a:p>
            <a:r>
              <a:rPr lang="en-US" altLang="zh-TW" sz="1200" b="0" i="0" u="none" strike="noStrike" kern="1200" baseline="0" dirty="0">
                <a:solidFill>
                  <a:schemeClr val="tx1"/>
                </a:solidFill>
                <a:latin typeface="+mn-lt"/>
                <a:ea typeface="+mn-ea"/>
                <a:cs typeface="+mn-cs"/>
              </a:rPr>
              <a:t>apps were also used by [21]. Second, we randomly selected</a:t>
            </a:r>
          </a:p>
          <a:p>
            <a:r>
              <a:rPr lang="en-US" altLang="zh-TW" sz="1200" b="0" i="0" u="none" strike="noStrike" kern="1200" baseline="0" dirty="0">
                <a:solidFill>
                  <a:schemeClr val="tx1"/>
                </a:solidFill>
                <a:latin typeface="+mn-lt"/>
                <a:ea typeface="+mn-ea"/>
                <a:cs typeface="+mn-cs"/>
              </a:rPr>
              <a:t>another four well-maintained (</a:t>
            </a:r>
            <a:r>
              <a:rPr lang="en-US" altLang="zh-TW" sz="1200" b="0" i="1" u="none" strike="noStrike" kern="1200" baseline="0" dirty="0">
                <a:solidFill>
                  <a:schemeClr val="tx1"/>
                </a:solidFill>
                <a:latin typeface="+mn-lt"/>
                <a:ea typeface="+mn-ea"/>
                <a:cs typeface="+mn-cs"/>
              </a:rPr>
              <a:t>i.e.</a:t>
            </a:r>
            <a:r>
              <a:rPr lang="en-US" altLang="zh-TW" sz="1200" b="0" i="0" u="none" strike="noStrike" kern="1200" baseline="0" dirty="0">
                <a:solidFill>
                  <a:schemeClr val="tx1"/>
                </a:solidFill>
                <a:latin typeface="+mn-lt"/>
                <a:ea typeface="+mn-ea"/>
                <a:cs typeface="+mn-cs"/>
              </a:rPr>
              <a:t>, updated since 2017) opensource</a:t>
            </a:r>
          </a:p>
          <a:p>
            <a:r>
              <a:rPr lang="en-US" altLang="zh-TW" sz="1200" b="0" i="0" u="none" strike="noStrike" kern="1200" baseline="0" dirty="0">
                <a:solidFill>
                  <a:schemeClr val="tx1"/>
                </a:solidFill>
                <a:latin typeface="+mn-lt"/>
                <a:ea typeface="+mn-ea"/>
                <a:cs typeface="+mn-cs"/>
              </a:rPr>
              <a:t>benchmark apps used by SAPIENZ and STOAT.</a:t>
            </a:r>
          </a:p>
          <a:p>
            <a:r>
              <a:rPr kumimoji="1" lang="en-US" altLang="zh-CN" sz="1200" b="0" i="0" u="none" strike="noStrike" kern="1200" baseline="0" dirty="0">
                <a:solidFill>
                  <a:schemeClr val="tx1"/>
                </a:solidFill>
                <a:latin typeface="+mn-lt"/>
                <a:ea typeface="+mn-ea"/>
                <a:cs typeface="+mn-cs"/>
              </a:rPr>
              <a:t>APE and Monkey =&gt; android 6</a:t>
            </a:r>
          </a:p>
          <a:p>
            <a:r>
              <a:rPr kumimoji="1" lang="en-US" altLang="zh-CN" sz="1200" b="0" i="0" u="none" strike="noStrike" kern="1200" baseline="0" dirty="0">
                <a:solidFill>
                  <a:schemeClr val="tx1"/>
                </a:solidFill>
                <a:latin typeface="+mn-lt"/>
                <a:ea typeface="+mn-ea"/>
                <a:cs typeface="+mn-cs"/>
              </a:rPr>
              <a:t>SAPIEZ, STOAT =&gt; android 4.4 </a:t>
            </a:r>
          </a:p>
          <a:p>
            <a:r>
              <a:rPr kumimoji="1" lang="zh-TW" altLang="en-US" dirty="0"/>
              <a:t>每一種測試工具對每一個 </a:t>
            </a:r>
            <a:r>
              <a:rPr kumimoji="1" lang="en-US" altLang="zh-TW" dirty="0"/>
              <a:t>app</a:t>
            </a:r>
            <a:r>
              <a:rPr kumimoji="1" lang="zh-TW" altLang="en-US" dirty="0"/>
              <a:t> 測試一個小時，</a:t>
            </a:r>
            <a:r>
              <a:rPr kumimoji="1" lang="en-US" altLang="zh-TW" dirty="0"/>
              <a:t>STOAT</a:t>
            </a:r>
            <a:r>
              <a:rPr kumimoji="1" lang="zh-TW" altLang="en-US" dirty="0"/>
              <a:t> 除外，</a:t>
            </a:r>
            <a:r>
              <a:rPr kumimoji="1" lang="en-US" altLang="zh-TW" dirty="0"/>
              <a:t>STOAT</a:t>
            </a:r>
            <a:r>
              <a:rPr kumimoji="1" lang="zh-TW" altLang="en-US" dirty="0"/>
              <a:t> 則是使用他們官方最新的設定 用一小時建立模型，兩小時測試</a:t>
            </a:r>
            <a:endParaRPr kumimoji="1" lang="en-US" altLang="zh-TW"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26</a:t>
            </a:fld>
            <a:endParaRPr kumimoji="1" lang="zh-CN" altLang="en-US"/>
          </a:p>
        </p:txBody>
      </p:sp>
    </p:spTree>
    <p:extLst>
      <p:ext uri="{BB962C8B-B14F-4D97-AF65-F5344CB8AC3E}">
        <p14:creationId xmlns:p14="http://schemas.microsoft.com/office/powerpoint/2010/main" val="1580819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我们主要是通过</a:t>
            </a:r>
            <a:r>
              <a:rPr lang="en" altLang="zh-CN" sz="1200" b="0" i="0" kern="1200" dirty="0">
                <a:solidFill>
                  <a:schemeClr val="tx1"/>
                </a:solidFill>
                <a:effectLst/>
                <a:latin typeface="+mn-lt"/>
                <a:ea typeface="+mn-ea"/>
                <a:cs typeface="+mn-cs"/>
              </a:rPr>
              <a:t>unique normalized stack trace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也就是</a:t>
            </a:r>
            <a:r>
              <a:rPr lang="en"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异常</a:t>
            </a:r>
            <a:r>
              <a:rPr lang="en" altLang="zh-CN" sz="1200" b="0" i="0" kern="1200" dirty="0">
                <a:solidFill>
                  <a:schemeClr val="tx1"/>
                </a:solidFill>
                <a:effectLst/>
                <a:latin typeface="+mn-lt"/>
                <a:ea typeface="+mn-ea"/>
                <a:cs typeface="+mn-cs"/>
              </a:rPr>
              <a:t>stack trace</a:t>
            </a:r>
            <a:r>
              <a:rPr lang="zh-CN" altLang="en-US" sz="1200" b="0" i="0" kern="1200" dirty="0">
                <a:solidFill>
                  <a:schemeClr val="tx1"/>
                </a:solidFill>
                <a:effectLst/>
                <a:latin typeface="+mn-lt"/>
                <a:ea typeface="+mn-ea"/>
                <a:cs typeface="+mn-cs"/>
              </a:rPr>
              <a:t>里的</a:t>
            </a:r>
            <a:r>
              <a:rPr lang="en" altLang="zh-CN" sz="1200" b="0" i="0" kern="1200" dirty="0">
                <a:solidFill>
                  <a:schemeClr val="tx1"/>
                </a:solidFill>
                <a:effectLst/>
                <a:latin typeface="+mn-lt"/>
                <a:ea typeface="+mn-ea"/>
                <a:cs typeface="+mn-cs"/>
              </a:rPr>
              <a:t>message</a:t>
            </a:r>
            <a:r>
              <a:rPr lang="zh-CN" altLang="en-US" sz="1200" b="0" i="0" kern="1200" dirty="0">
                <a:solidFill>
                  <a:schemeClr val="tx1"/>
                </a:solidFill>
                <a:effectLst/>
                <a:latin typeface="+mn-lt"/>
                <a:ea typeface="+mn-ea"/>
                <a:cs typeface="+mn-cs"/>
              </a:rPr>
              <a:t>被移除了，只考虑异常类型，方法，行号这些信息。</a:t>
            </a:r>
            <a:endParaRPr lang="en-US" altLang="zh-CN" sz="1200" b="0" i="0" kern="1200" dirty="0">
              <a:solidFill>
                <a:schemeClr val="tx1"/>
              </a:solidFill>
              <a:effectLst/>
              <a:latin typeface="+mn-lt"/>
              <a:ea typeface="+mn-ea"/>
              <a:cs typeface="+mn-cs"/>
            </a:endParaRPr>
          </a:p>
          <a:p>
            <a:r>
              <a:rPr lang="en-US" altLang="zh-TW" sz="1200" b="0" i="0" u="none" strike="noStrike" kern="1200" baseline="0" dirty="0">
                <a:solidFill>
                  <a:schemeClr val="tx1"/>
                </a:solidFill>
                <a:latin typeface="+mn-lt"/>
                <a:ea typeface="+mn-ea"/>
                <a:cs typeface="+mn-cs"/>
              </a:rPr>
              <a:t>We do not compare crashes detected by tools on different versions of Android via normalized stack traces because different versions of Android have different Android framework code.</a:t>
            </a:r>
          </a:p>
          <a:p>
            <a:r>
              <a:rPr lang="zh-TW" altLang="en-US" sz="1200" b="0" i="0" u="none" strike="noStrike" kern="1200" baseline="0" dirty="0">
                <a:solidFill>
                  <a:schemeClr val="tx1"/>
                </a:solidFill>
                <a:latin typeface="+mn-lt"/>
                <a:ea typeface="+mn-ea"/>
                <a:cs typeface="+mn-cs"/>
              </a:rPr>
              <a:t>以上表示的錯誤種類是將多於不相關的訊息</a:t>
            </a:r>
            <a:r>
              <a:rPr lang="en-US" altLang="zh-TW" sz="1200" b="0" i="0" u="none" strike="noStrike" kern="1200" baseline="0" dirty="0">
                <a:solidFill>
                  <a:schemeClr val="tx1"/>
                </a:solidFill>
                <a:latin typeface="+mn-lt"/>
                <a:ea typeface="+mn-ea"/>
                <a:cs typeface="+mn-cs"/>
              </a:rPr>
              <a:t>(process </a:t>
            </a:r>
            <a:r>
              <a:rPr lang="en-US" altLang="zh-TW" sz="1200" b="0" i="0" u="none" strike="noStrike" kern="1200" baseline="0" dirty="0" err="1">
                <a:solidFill>
                  <a:schemeClr val="tx1"/>
                </a:solidFill>
                <a:latin typeface="+mn-lt"/>
                <a:ea typeface="+mn-ea"/>
                <a:cs typeface="+mn-cs"/>
              </a:rPr>
              <a:t>pid</a:t>
            </a:r>
            <a:r>
              <a:rPr lang="en-US" altLang="zh-TW" sz="1200" b="0" i="0" u="none" strike="noStrike" kern="1200" baseline="0" dirty="0">
                <a:solidFill>
                  <a:schemeClr val="tx1"/>
                </a:solidFill>
                <a:latin typeface="+mn-lt"/>
                <a:ea typeface="+mn-ea"/>
                <a:cs typeface="+mn-cs"/>
              </a:rPr>
              <a:t> </a:t>
            </a:r>
            <a:r>
              <a:rPr lang="zh-TW" altLang="en-US" sz="1200" b="0" i="0" u="none" strike="noStrike" kern="1200" baseline="0" dirty="0">
                <a:solidFill>
                  <a:schemeClr val="tx1"/>
                </a:solidFill>
                <a:latin typeface="+mn-lt"/>
                <a:ea typeface="+mn-ea"/>
                <a:cs typeface="+mn-cs"/>
              </a:rPr>
              <a:t>或 </a:t>
            </a:r>
            <a:r>
              <a:rPr lang="en-US" altLang="zh-TW" sz="1200" b="0" i="0" u="none" strike="noStrike" kern="1200" baseline="0" dirty="0">
                <a:solidFill>
                  <a:schemeClr val="tx1"/>
                </a:solidFill>
                <a:latin typeface="+mn-lt"/>
                <a:ea typeface="+mn-ea"/>
                <a:cs typeface="+mn-cs"/>
              </a:rPr>
              <a:t>error message)</a:t>
            </a:r>
            <a:r>
              <a:rPr lang="zh-TW" altLang="en-US" sz="1200" b="0" i="0" u="none" strike="noStrike" kern="1200" baseline="0" dirty="0">
                <a:solidFill>
                  <a:schemeClr val="tx1"/>
                </a:solidFill>
                <a:latin typeface="+mn-lt"/>
                <a:ea typeface="+mn-ea"/>
                <a:cs typeface="+mn-cs"/>
              </a:rPr>
              <a:t>去掉以後形成的錯誤種類圖</a:t>
            </a:r>
            <a:endParaRPr lang="en-US" dirty="0"/>
          </a:p>
        </p:txBody>
      </p:sp>
      <p:sp>
        <p:nvSpPr>
          <p:cNvPr id="4" name="Slide Number Placeholder 3"/>
          <p:cNvSpPr>
            <a:spLocks noGrp="1"/>
          </p:cNvSpPr>
          <p:nvPr>
            <p:ph type="sldNum" sz="quarter" idx="5"/>
          </p:nvPr>
        </p:nvSpPr>
        <p:spPr/>
        <p:txBody>
          <a:bodyPr/>
          <a:lstStyle/>
          <a:p>
            <a:fld id="{1276F173-E288-A148-9593-6E5902626455}" type="slidenum">
              <a:rPr kumimoji="1" lang="zh-CN" altLang="en-US" smtClean="0"/>
              <a:t>27</a:t>
            </a:fld>
            <a:endParaRPr kumimoji="1" lang="zh-CN" altLang="en-US"/>
          </a:p>
        </p:txBody>
      </p:sp>
    </p:spTree>
    <p:extLst>
      <p:ext uri="{BB962C8B-B14F-4D97-AF65-F5344CB8AC3E}">
        <p14:creationId xmlns:p14="http://schemas.microsoft.com/office/powerpoint/2010/main" val="3238341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對於圖表上面的結果只表示多於 </a:t>
            </a:r>
            <a:r>
              <a:rPr lang="en-US" altLang="zh-TW" dirty="0"/>
              <a:t>10 </a:t>
            </a:r>
            <a:r>
              <a:rPr lang="zh-TW" altLang="en-US" dirty="0"/>
              <a:t>個 </a:t>
            </a:r>
            <a:r>
              <a:rPr lang="en-US" altLang="zh-TW" dirty="0"/>
              <a:t>crashes </a:t>
            </a:r>
            <a:r>
              <a:rPr lang="zh-TW" altLang="en-US" dirty="0"/>
              <a:t>的種類，並且也不考慮只出現在特殊第三方手機</a:t>
            </a:r>
            <a:r>
              <a:rPr lang="en-US" altLang="zh-TW" dirty="0"/>
              <a:t>(Samsung)</a:t>
            </a:r>
            <a:r>
              <a:rPr lang="zh-TW" altLang="en-US" dirty="0"/>
              <a:t>或模擬器上面的 </a:t>
            </a:r>
            <a:r>
              <a:rPr lang="en-US" altLang="zh-TW" dirty="0"/>
              <a:t>crashes </a:t>
            </a:r>
            <a:endParaRPr lang="zh-TW" altLang="en-US" dirty="0"/>
          </a:p>
        </p:txBody>
      </p:sp>
      <p:sp>
        <p:nvSpPr>
          <p:cNvPr id="4" name="投影片編號版面配置區 3"/>
          <p:cNvSpPr>
            <a:spLocks noGrp="1"/>
          </p:cNvSpPr>
          <p:nvPr>
            <p:ph type="sldNum" sz="quarter" idx="5"/>
          </p:nvPr>
        </p:nvSpPr>
        <p:spPr/>
        <p:txBody>
          <a:bodyPr/>
          <a:lstStyle/>
          <a:p>
            <a:fld id="{1276F173-E288-A148-9593-6E5902626455}" type="slidenum">
              <a:rPr kumimoji="1" lang="zh-CN" altLang="en-US" smtClean="0"/>
              <a:t>28</a:t>
            </a:fld>
            <a:endParaRPr kumimoji="1" lang="zh-CN" altLang="en-US"/>
          </a:p>
        </p:txBody>
      </p:sp>
    </p:spTree>
    <p:extLst>
      <p:ext uri="{BB962C8B-B14F-4D97-AF65-F5344CB8AC3E}">
        <p14:creationId xmlns:p14="http://schemas.microsoft.com/office/powerpoint/2010/main" val="268302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对于本文的优点，首先，文中使用的基于模型的测试方法更加科学，模型可以生成一些测试用例，来引导程序的开发和调试。而且模型生成的测试动作相比于人为生成的测试动作更高级的，因为模型对</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的动作进行了抽象，减小了动作的冗余。</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其次，本文创新的提出了动态的模型，可以在测试过程中，不断调整模型抽象的粒度，使得生成的模型即控制了规模，又可以保证自己的高精度，使生成的测试事件尽可能的覆盖测试范围。</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而对于本文的缺点，</a:t>
                </a:r>
                <a:r>
                  <a:rPr lang="zh-CN" altLang="en-US" dirty="0">
                    <a:effectLst/>
                  </a:rPr>
                  <a:t>本文提出的方法有一定的局限性，依赖安卓</a:t>
                </a:r>
                <a:r>
                  <a:rPr lang="en-US" altLang="zh-CN" dirty="0">
                    <a:effectLst/>
                  </a:rPr>
                  <a:t>API</a:t>
                </a:r>
                <a:r>
                  <a:rPr lang="zh-CN" altLang="en-US" dirty="0">
                    <a:effectLst/>
                  </a:rPr>
                  <a:t>抽取</a:t>
                </a:r>
                <a:r>
                  <a:rPr lang="en-US" altLang="zh-CN" dirty="0">
                    <a:effectLst/>
                  </a:rPr>
                  <a:t>GUI</a:t>
                </a:r>
                <a:r>
                  <a:rPr lang="zh-CN" altLang="en-US" dirty="0">
                    <a:effectLst/>
                  </a:rPr>
                  <a:t>树，只适用于一些</a:t>
                </a:r>
                <a:r>
                  <a:rPr lang="en-US" altLang="zh-CN" dirty="0">
                    <a:effectLst/>
                  </a:rPr>
                  <a:t>GUI</a:t>
                </a:r>
                <a:r>
                  <a:rPr lang="zh-CN" altLang="en-US" dirty="0">
                    <a:effectLst/>
                  </a:rPr>
                  <a:t>的简单操作，比如点击事件、滑动事件等等，对于</a:t>
                </a:r>
                <a:r>
                  <a:rPr lang="en-US" altLang="zh-CN" dirty="0">
                    <a:effectLst/>
                  </a:rPr>
                  <a:t>GUI</a:t>
                </a:r>
                <a:r>
                  <a:rPr lang="zh-CN" altLang="en-US" dirty="0">
                    <a:effectLst/>
                  </a:rPr>
                  <a:t>组件内部的一些复杂操作，测试会有遗漏，比如视频组件</a:t>
                </a:r>
                <a:r>
                  <a:rPr lang="en-US" altLang="zh-CN" dirty="0" err="1">
                    <a:effectLst/>
                  </a:rPr>
                  <a:t>VideoView</a:t>
                </a:r>
                <a:r>
                  <a:rPr lang="zh-CN" altLang="en-US" dirty="0">
                    <a:effectLst/>
                  </a:rPr>
                  <a:t>，可能视频中的一些功能是嵌入到内部的，安卓</a:t>
                </a:r>
                <a:r>
                  <a:rPr lang="en-US" altLang="zh-CN" dirty="0">
                    <a:effectLst/>
                  </a:rPr>
                  <a:t>API</a:t>
                </a:r>
                <a:r>
                  <a:rPr lang="zh-CN" altLang="en-US" dirty="0">
                    <a:effectLst/>
                  </a:rPr>
                  <a:t>生成的</a:t>
                </a:r>
                <a:r>
                  <a:rPr lang="en-US" altLang="zh-CN" dirty="0">
                    <a:effectLst/>
                  </a:rPr>
                  <a:t>GUI</a:t>
                </a:r>
                <a:r>
                  <a:rPr lang="zh-CN" altLang="en-US" dirty="0">
                    <a:effectLst/>
                  </a:rPr>
                  <a:t>树仅能细化到视频组件。</a:t>
                </a:r>
              </a:p>
              <a:p>
                <a:r>
                  <a:rPr lang="zh-CN" altLang="en-US" dirty="0">
                    <a:effectLst/>
                  </a:rPr>
                  <a:t>论文中的</a:t>
                </a:r>
                <a14:m>
                  <m:oMath xmlns:m="http://schemas.openxmlformats.org/officeDocument/2006/math">
                    <m:r>
                      <a:rPr kumimoji="1" lang="en-US" altLang="zh-CN" b="0" i="1" smtClean="0">
                        <a:latin typeface="Cambria Math" panose="02040503050406030204" pitchFamily="18" charset="0"/>
                      </a:rPr>
                      <m:t>𝛼</m:t>
                    </m:r>
                    <m:r>
                      <a:rPr kumimoji="1" lang="zh-CN" altLang="en-US" b="0" i="1" smtClean="0">
                        <a:latin typeface="Cambria Math" panose="02040503050406030204" pitchFamily="18" charset="0"/>
                      </a:rPr>
                      <m:t>和</m:t>
                    </m:r>
                    <m:r>
                      <a:rPr kumimoji="1" lang="en-US" altLang="zh-CN" b="0" i="1" dirty="0" smtClean="0">
                        <a:latin typeface="Cambria Math" panose="02040503050406030204" pitchFamily="18" charset="0"/>
                      </a:rPr>
                      <m:t>𝛽</m:t>
                    </m:r>
                  </m:oMath>
                </a14:m>
                <a:r>
                  <a:rPr lang="zh-CN" altLang="en-US" dirty="0">
                    <a:effectLst/>
                  </a:rPr>
                  <a:t>参数都是预先定义的，不同应用这个参数需要设置不同的数值，不同数值可能会对测试结果产生影响。</a:t>
                </a:r>
                <a:endParaRPr lang="en-US" altLang="zh-CN" dirty="0">
                  <a:effectLst/>
                </a:endParaRPr>
              </a:p>
              <a:p>
                <a:endParaRPr lang="en-US" altLang="zh-CN" dirty="0">
                  <a:effectLst/>
                </a:endParaRPr>
              </a:p>
              <a:p>
                <a:r>
                  <a:rPr lang="zh-CN" altLang="en-US" sz="1200" b="0" i="0" u="none" strike="noStrike" kern="1200" dirty="0">
                    <a:solidFill>
                      <a:schemeClr val="tx1"/>
                    </a:solidFill>
                    <a:effectLst/>
                    <a:latin typeface="+mn-lt"/>
                    <a:ea typeface="+mn-ea"/>
                    <a:cs typeface="+mn-cs"/>
                  </a:rPr>
                  <a:t>最近在实验室做一个关于物联网视频分析与管理系统，我主要是负责其中的前端工作，我觉得这个基于安卓的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测试方法同样适用于前端界面的测试，不同的</a:t>
                </a:r>
                <a:r>
                  <a:rPr lang="en-US" altLang="zh-CN" sz="1200" b="0" i="0" u="none" strike="noStrike" kern="1200" dirty="0">
                    <a:solidFill>
                      <a:schemeClr val="tx1"/>
                    </a:solidFill>
                    <a:effectLst/>
                    <a:latin typeface="+mn-lt"/>
                    <a:ea typeface="+mn-ea"/>
                    <a:cs typeface="+mn-cs"/>
                  </a:rPr>
                  <a:t>URL</a:t>
                </a:r>
                <a:r>
                  <a:rPr lang="zh-CN" altLang="en-US" sz="1200" b="0" i="0" u="none" strike="noStrike" kern="1200" dirty="0">
                    <a:solidFill>
                      <a:schemeClr val="tx1"/>
                    </a:solidFill>
                    <a:effectLst/>
                    <a:latin typeface="+mn-lt"/>
                    <a:ea typeface="+mn-ea"/>
                    <a:cs typeface="+mn-cs"/>
                  </a:rPr>
                  <a:t>界面可以抽象成模型状态，在前端上的不同操作动作可以抽象成模型动作，进而实现基于模型的自动化动态测试。不过，对于</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树的提取需要自己实现，不像安卓封装了</a:t>
                </a:r>
                <a:r>
                  <a:rPr lang="en-US" altLang="zh-CN" sz="1200" b="0" i="0" u="none" strike="noStrike" kern="1200" dirty="0">
                    <a:solidFill>
                      <a:schemeClr val="tx1"/>
                    </a:solidFill>
                    <a:effectLst/>
                    <a:latin typeface="+mn-lt"/>
                    <a:ea typeface="+mn-ea"/>
                    <a:cs typeface="+mn-cs"/>
                  </a:rPr>
                  <a:t>API</a:t>
                </a:r>
                <a:r>
                  <a:rPr lang="zh-CN" altLang="en-US" sz="1200" b="0" i="0" u="none" strike="noStrike" kern="1200" dirty="0">
                    <a:solidFill>
                      <a:schemeClr val="tx1"/>
                    </a:solidFill>
                    <a:effectLst/>
                    <a:latin typeface="+mn-lt"/>
                    <a:ea typeface="+mn-ea"/>
                    <a:cs typeface="+mn-cs"/>
                  </a:rPr>
                  <a:t>接口那么便捷，同时，前端界面的布局等等比安卓界面要复杂得多，在模型的粗细粒度控制方面需要进一步优化。</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对于本文的优点，首先，文中使用的基于模型的测试方法更加科学，模型可以生成一些测试用例，来引导程序的开发和调试。而且模型生成的测试动作相比于人为生成的测试动作更高级的，因为模型对</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的动作进行了抽象，减小了动作的冗余。</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其次，本文创新的提出了动态的模型，可以在测试过程中，不断调整模型抽象的粒度，使得生成的模型即控制了规模，又可以保证自己的高精度，使生成的测试事件尽可能的覆盖测试范围。</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而对于本文的缺点，</a:t>
                </a:r>
                <a:r>
                  <a:rPr lang="zh-CN" altLang="en-US" dirty="0">
                    <a:effectLst/>
                  </a:rPr>
                  <a:t>本文提出的方法有一定的局限性，依赖安卓</a:t>
                </a:r>
                <a:r>
                  <a:rPr lang="en-US" altLang="zh-CN" dirty="0">
                    <a:effectLst/>
                  </a:rPr>
                  <a:t>API</a:t>
                </a:r>
                <a:r>
                  <a:rPr lang="zh-CN" altLang="en-US" dirty="0">
                    <a:effectLst/>
                  </a:rPr>
                  <a:t>抽取</a:t>
                </a:r>
                <a:r>
                  <a:rPr lang="en-US" altLang="zh-CN" dirty="0">
                    <a:effectLst/>
                  </a:rPr>
                  <a:t>GUI</a:t>
                </a:r>
                <a:r>
                  <a:rPr lang="zh-CN" altLang="en-US" dirty="0">
                    <a:effectLst/>
                  </a:rPr>
                  <a:t>树，只适用于一些</a:t>
                </a:r>
                <a:r>
                  <a:rPr lang="en-US" altLang="zh-CN" dirty="0">
                    <a:effectLst/>
                  </a:rPr>
                  <a:t>GUI</a:t>
                </a:r>
                <a:r>
                  <a:rPr lang="zh-CN" altLang="en-US" dirty="0">
                    <a:effectLst/>
                  </a:rPr>
                  <a:t>的简单操作，比如点击事件、滑动事件等等，对于</a:t>
                </a:r>
                <a:r>
                  <a:rPr lang="en-US" altLang="zh-CN" dirty="0">
                    <a:effectLst/>
                  </a:rPr>
                  <a:t>GUI</a:t>
                </a:r>
                <a:r>
                  <a:rPr lang="zh-CN" altLang="en-US" dirty="0">
                    <a:effectLst/>
                  </a:rPr>
                  <a:t>组件内部的一些复杂操作，测试会有遗漏，比如视频组件</a:t>
                </a:r>
                <a:r>
                  <a:rPr lang="en-US" altLang="zh-CN" dirty="0" err="1">
                    <a:effectLst/>
                  </a:rPr>
                  <a:t>VideoView</a:t>
                </a:r>
                <a:r>
                  <a:rPr lang="zh-CN" altLang="en-US" dirty="0">
                    <a:effectLst/>
                  </a:rPr>
                  <a:t>，可能视频中的一些功能是嵌入到内部的，安卓</a:t>
                </a:r>
                <a:r>
                  <a:rPr lang="en-US" altLang="zh-CN" dirty="0">
                    <a:effectLst/>
                  </a:rPr>
                  <a:t>API</a:t>
                </a:r>
                <a:r>
                  <a:rPr lang="zh-CN" altLang="en-US" dirty="0">
                    <a:effectLst/>
                  </a:rPr>
                  <a:t>生成的</a:t>
                </a:r>
                <a:r>
                  <a:rPr lang="en-US" altLang="zh-CN" dirty="0">
                    <a:effectLst/>
                  </a:rPr>
                  <a:t>GUI</a:t>
                </a:r>
                <a:r>
                  <a:rPr lang="zh-CN" altLang="en-US" dirty="0">
                    <a:effectLst/>
                  </a:rPr>
                  <a:t>树仅能细化到视频组件。</a:t>
                </a:r>
              </a:p>
              <a:p>
                <a:r>
                  <a:rPr lang="zh-CN" altLang="en-US" dirty="0">
                    <a:effectLst/>
                  </a:rPr>
                  <a:t>论文中的</a:t>
                </a:r>
                <a:r>
                  <a:rPr kumimoji="1" lang="en-US" altLang="zh-CN" b="0" i="0">
                    <a:latin typeface="Cambria Math" panose="02040503050406030204" pitchFamily="18" charset="0"/>
                  </a:rPr>
                  <a:t>𝛼</a:t>
                </a:r>
                <a:r>
                  <a:rPr kumimoji="1" lang="zh-CN" altLang="en-US" b="0" i="0">
                    <a:latin typeface="Cambria Math" panose="02040503050406030204" pitchFamily="18" charset="0"/>
                  </a:rPr>
                  <a:t>和</a:t>
                </a:r>
                <a:r>
                  <a:rPr kumimoji="1" lang="en-US" altLang="zh-CN" b="0" i="0" dirty="0">
                    <a:latin typeface="Cambria Math" panose="02040503050406030204" pitchFamily="18" charset="0"/>
                  </a:rPr>
                  <a:t>𝛽</a:t>
                </a:r>
                <a:r>
                  <a:rPr lang="zh-CN" altLang="en-US" dirty="0">
                    <a:effectLst/>
                  </a:rPr>
                  <a:t>参数都是预先定义的，不同应用这个参数需要设置不同的数值，不同数值可能会对测试结果产生影响。</a:t>
                </a:r>
                <a:endParaRPr lang="en-US" altLang="zh-CN" dirty="0">
                  <a:effectLst/>
                </a:endParaRPr>
              </a:p>
              <a:p>
                <a:endParaRPr lang="en-US" altLang="zh-CN" dirty="0">
                  <a:effectLst/>
                </a:endParaRPr>
              </a:p>
              <a:p>
                <a:r>
                  <a:rPr lang="zh-CN" altLang="en-US" sz="1200" b="0" i="0" u="none" strike="noStrike" kern="1200" dirty="0">
                    <a:solidFill>
                      <a:schemeClr val="tx1"/>
                    </a:solidFill>
                    <a:effectLst/>
                    <a:latin typeface="+mn-lt"/>
                    <a:ea typeface="+mn-ea"/>
                    <a:cs typeface="+mn-cs"/>
                  </a:rPr>
                  <a:t>最近在实验室做一个关于物联网视频分析与管理系统，我主要是负责其中的前端工作，我觉得这个基于安卓的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测试方法同样适用于前端界面的测试，不同的</a:t>
                </a:r>
                <a:r>
                  <a:rPr lang="en-US" altLang="zh-CN" sz="1200" b="0" i="0" u="none" strike="noStrike" kern="1200" dirty="0">
                    <a:solidFill>
                      <a:schemeClr val="tx1"/>
                    </a:solidFill>
                    <a:effectLst/>
                    <a:latin typeface="+mn-lt"/>
                    <a:ea typeface="+mn-ea"/>
                    <a:cs typeface="+mn-cs"/>
                  </a:rPr>
                  <a:t>URL</a:t>
                </a:r>
                <a:r>
                  <a:rPr lang="zh-CN" altLang="en-US" sz="1200" b="0" i="0" u="none" strike="noStrike" kern="1200" dirty="0">
                    <a:solidFill>
                      <a:schemeClr val="tx1"/>
                    </a:solidFill>
                    <a:effectLst/>
                    <a:latin typeface="+mn-lt"/>
                    <a:ea typeface="+mn-ea"/>
                    <a:cs typeface="+mn-cs"/>
                  </a:rPr>
                  <a:t>界面可以抽象成模型状态，在前端上的不同操作动作可以抽象成模型动作，进而实现基于模型的自动化动态测试。不过，对于</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树的提取需要自己实现，不像安卓封装了</a:t>
                </a:r>
                <a:r>
                  <a:rPr lang="en-US" altLang="zh-CN" sz="1200" b="0" i="0" u="none" strike="noStrike" kern="1200" dirty="0">
                    <a:solidFill>
                      <a:schemeClr val="tx1"/>
                    </a:solidFill>
                    <a:effectLst/>
                    <a:latin typeface="+mn-lt"/>
                    <a:ea typeface="+mn-ea"/>
                    <a:cs typeface="+mn-cs"/>
                  </a:rPr>
                  <a:t>API</a:t>
                </a:r>
                <a:r>
                  <a:rPr lang="zh-CN" altLang="en-US" sz="1200" b="0" i="0" u="none" strike="noStrike" kern="1200" dirty="0">
                    <a:solidFill>
                      <a:schemeClr val="tx1"/>
                    </a:solidFill>
                    <a:effectLst/>
                    <a:latin typeface="+mn-lt"/>
                    <a:ea typeface="+mn-ea"/>
                    <a:cs typeface="+mn-cs"/>
                  </a:rPr>
                  <a:t>接口那么便捷，同时，前端界面的布局等等比安卓界面要复杂得多，在模型的粗细粒度控制方面需要进一步优化。</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mn-lt"/>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1276F173-E288-A148-9593-6E5902626455}" type="slidenum">
              <a:rPr kumimoji="1" lang="zh-CN" altLang="en-US" smtClean="0"/>
              <a:t>29</a:t>
            </a:fld>
            <a:endParaRPr kumimoji="1" lang="zh-CN" altLang="en-US"/>
          </a:p>
        </p:txBody>
      </p:sp>
    </p:spTree>
    <p:extLst>
      <p:ext uri="{BB962C8B-B14F-4D97-AF65-F5344CB8AC3E}">
        <p14:creationId xmlns:p14="http://schemas.microsoft.com/office/powerpoint/2010/main" val="349919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对于</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测试，模型有以下的优点，</a:t>
            </a:r>
          </a:p>
          <a:p>
            <a:r>
              <a:rPr lang="zh-CN" altLang="en-US" sz="1200" b="0" i="0" u="none" strike="noStrike" kern="1200" dirty="0">
                <a:solidFill>
                  <a:schemeClr val="tx1"/>
                </a:solidFill>
                <a:effectLst/>
                <a:latin typeface="+mn-lt"/>
                <a:ea typeface="+mn-ea"/>
                <a:cs typeface="+mn-cs"/>
              </a:rPr>
              <a:t>第一，模型可以用于引导应用的开发。测试工具可以使用特殊的引导去遍历模型，系统的生成动作序列，然后通过重演动作序列来对</a:t>
            </a:r>
            <a:r>
              <a:rPr lang="en-US" altLang="zh-CN" sz="1200" b="0" i="0" u="none" strike="noStrike" kern="1200" dirty="0">
                <a:solidFill>
                  <a:schemeClr val="tx1"/>
                </a:solidFill>
                <a:effectLst/>
                <a:latin typeface="+mn-lt"/>
                <a:ea typeface="+mn-ea"/>
                <a:cs typeface="+mn-cs"/>
              </a:rPr>
              <a:t>app</a:t>
            </a:r>
            <a:r>
              <a:rPr lang="zh-CN" altLang="en-US" sz="1200" b="0" i="0" u="none" strike="noStrike" kern="1200" dirty="0">
                <a:solidFill>
                  <a:schemeClr val="tx1"/>
                </a:solidFill>
                <a:effectLst/>
                <a:latin typeface="+mn-lt"/>
                <a:ea typeface="+mn-ea"/>
                <a:cs typeface="+mn-cs"/>
              </a:rPr>
              <a:t>进行测试。</a:t>
            </a:r>
          </a:p>
          <a:p>
            <a:r>
              <a:rPr lang="zh-CN" altLang="en-US" sz="1200" b="0" i="0" u="none" strike="noStrike" kern="1200" dirty="0">
                <a:solidFill>
                  <a:schemeClr val="tx1"/>
                </a:solidFill>
                <a:effectLst/>
                <a:latin typeface="+mn-lt"/>
                <a:ea typeface="+mn-ea"/>
                <a:cs typeface="+mn-cs"/>
              </a:rPr>
              <a:t>第二，基于模型的测试工具生成的输入序列更高级。</a:t>
            </a:r>
          </a:p>
          <a:p>
            <a:r>
              <a:rPr lang="zh-CN" altLang="en-US" sz="1200" b="0" i="0" u="none" strike="noStrike" kern="1200" dirty="0">
                <a:solidFill>
                  <a:schemeClr val="tx1"/>
                </a:solidFill>
                <a:effectLst/>
                <a:latin typeface="+mn-lt"/>
                <a:ea typeface="+mn-ea"/>
                <a:cs typeface="+mn-cs"/>
              </a:rPr>
              <a:t>第三，模型可以进行抽象化，可以减少</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动作的冗余。通过抽象，好多类似的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可以归为一个模型动作，测试只针对一个模型动作进行测试即可。模型动作的映射可以说的模型抽象最关键的一个步骤，如果映射的过于细致，那么会产生大量的动作，导致“状态爆炸”，反之，如果映射的过于粗糙，那么不同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动作可能会被归为一个模型动作，导致</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动作不能被重演。</a:t>
            </a:r>
          </a:p>
          <a:p>
            <a:endParaRPr kumimoji="1" lang="en-US" altLang="zh-CN" dirty="0"/>
          </a:p>
          <a:p>
            <a:r>
              <a:rPr lang="zh-CN" altLang="en-US" sz="1200" b="0" i="0" u="none" strike="noStrike" kern="1200" dirty="0">
                <a:solidFill>
                  <a:schemeClr val="tx1"/>
                </a:solidFill>
                <a:effectLst/>
                <a:latin typeface="+mn-lt"/>
                <a:ea typeface="+mn-ea"/>
                <a:cs typeface="+mn-cs"/>
              </a:rPr>
              <a:t>本文通过有效动态模型抽象，提出了一种基于模型的全自动</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测试方法</a:t>
            </a:r>
            <a:r>
              <a:rPr lang="en-US" altLang="zh-CN" sz="1200" b="0" i="0" u="none" strike="noStrike" kern="1200" dirty="0">
                <a:solidFill>
                  <a:schemeClr val="tx1"/>
                </a:solidFill>
                <a:effectLst/>
                <a:latin typeface="+mn-lt"/>
                <a:ea typeface="+mn-ea"/>
                <a:cs typeface="+mn-cs"/>
              </a:rPr>
              <a:t>-APE</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APE</a:t>
            </a:r>
            <a:r>
              <a:rPr lang="zh-CN" altLang="en-US" sz="1200" b="0" i="0" u="none" strike="noStrike" kern="1200" dirty="0">
                <a:solidFill>
                  <a:schemeClr val="tx1"/>
                </a:solidFill>
                <a:effectLst/>
                <a:latin typeface="+mn-lt"/>
                <a:ea typeface="+mn-ea"/>
                <a:cs typeface="+mn-cs"/>
              </a:rPr>
              <a:t>首先赋予模型一个默认的抽象规则，用来初始化模型，这种抽象可能是没有用的，但随着测试的进行，</a:t>
            </a:r>
            <a:r>
              <a:rPr lang="en-US" altLang="zh-CN" sz="1200" b="0" i="0" u="none" strike="noStrike" kern="1200" dirty="0">
                <a:solidFill>
                  <a:schemeClr val="tx1"/>
                </a:solidFill>
                <a:effectLst/>
                <a:latin typeface="+mn-lt"/>
                <a:ea typeface="+mn-ea"/>
                <a:cs typeface="+mn-cs"/>
              </a:rPr>
              <a:t>APE</a:t>
            </a:r>
            <a:r>
              <a:rPr lang="zh-CN" altLang="en-US" sz="1200" b="0" i="0" u="none" strike="noStrike" kern="1200" dirty="0">
                <a:solidFill>
                  <a:schemeClr val="tx1"/>
                </a:solidFill>
                <a:effectLst/>
                <a:latin typeface="+mn-lt"/>
                <a:ea typeface="+mn-ea"/>
                <a:cs typeface="+mn-cs"/>
              </a:rPr>
              <a:t>可以逐渐优化模型，寻找更合适的抽象规则，有效的权衡模型的大小和模型的精度。</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3</a:t>
            </a:fld>
            <a:endParaRPr kumimoji="1" lang="zh-CN" altLang="en-US"/>
          </a:p>
        </p:txBody>
      </p:sp>
    </p:spTree>
    <p:extLst>
      <p:ext uri="{BB962C8B-B14F-4D97-AF65-F5344CB8AC3E}">
        <p14:creationId xmlns:p14="http://schemas.microsoft.com/office/powerpoint/2010/main" val="87307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安卓</a:t>
            </a:r>
            <a:r>
              <a:rPr lang="en-US" altLang="zh-CN" dirty="0">
                <a:effectLst/>
              </a:rPr>
              <a:t>app</a:t>
            </a:r>
            <a:r>
              <a:rPr lang="zh-CN" altLang="en-US" dirty="0">
                <a:effectLst/>
              </a:rPr>
              <a:t>中，一个活动是由许多部件组成的。这些部件组成的结构是树形结构，我们称之为</a:t>
            </a:r>
            <a:r>
              <a:rPr lang="en-US" altLang="zh-CN" dirty="0">
                <a:effectLst/>
              </a:rPr>
              <a:t>GUI</a:t>
            </a:r>
            <a:r>
              <a:rPr lang="zh-CN" altLang="en-US" dirty="0">
                <a:effectLst/>
              </a:rPr>
              <a:t>树。一个部件可以是一个按钮、一个输入框或者是一个</a:t>
            </a:r>
            <a:r>
              <a:rPr lang="en-US" altLang="zh-CN" dirty="0">
                <a:effectLst/>
              </a:rPr>
              <a:t>layout</a:t>
            </a:r>
            <a:r>
              <a:rPr lang="zh-CN" altLang="en-US" dirty="0">
                <a:effectLst/>
              </a:rPr>
              <a:t>构成的容器，他可以产生被点击或者被滑动的动作。</a:t>
            </a:r>
            <a:r>
              <a:rPr lang="zh-CN" altLang="en-US" sz="1200" b="0" i="0" u="none" strike="noStrike" kern="1200" dirty="0">
                <a:solidFill>
                  <a:schemeClr val="tx1"/>
                </a:solidFill>
                <a:effectLst/>
                <a:latin typeface="+mn-lt"/>
                <a:ea typeface="+mn-ea"/>
                <a:cs typeface="+mn-cs"/>
              </a:rPr>
              <a:t>部件有四类属性，分别来描述它的类型、外观、功能、同级</a:t>
            </a:r>
            <a:r>
              <a:rPr lang="en-US" altLang="zh-CN" sz="1200" b="0" i="0" u="none" strike="noStrike" kern="1200" dirty="0">
                <a:solidFill>
                  <a:schemeClr val="tx1"/>
                </a:solidFill>
                <a:effectLst/>
                <a:latin typeface="+mn-lt"/>
                <a:ea typeface="+mn-ea"/>
                <a:cs typeface="+mn-cs"/>
              </a:rPr>
              <a:t>widget</a:t>
            </a:r>
            <a:r>
              <a:rPr lang="zh-CN" altLang="en-US" sz="1200" b="0" i="0" u="none" strike="noStrike" kern="1200" dirty="0">
                <a:solidFill>
                  <a:schemeClr val="tx1"/>
                </a:solidFill>
                <a:effectLst/>
                <a:latin typeface="+mn-lt"/>
                <a:ea typeface="+mn-ea"/>
                <a:cs typeface="+mn-cs"/>
              </a:rPr>
              <a:t>的顺序，每个属性都是个键值对，我们用</a:t>
            </a:r>
            <a:r>
              <a:rPr lang="en-US" altLang="zh-CN" sz="1200" b="0" i="0" u="none" strike="noStrike" kern="1200" dirty="0" err="1">
                <a:solidFill>
                  <a:schemeClr val="tx1"/>
                </a:solidFill>
                <a:effectLst/>
                <a:latin typeface="+mn-lt"/>
                <a:ea typeface="+mn-ea"/>
                <a:cs typeface="+mn-cs"/>
              </a:rPr>
              <a:t>i</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表示</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属性，那么</a:t>
            </a:r>
            <a:r>
              <a:rPr lang="en-US" altLang="zh-CN" sz="1200" b="0" i="0" u="none" strike="noStrike" kern="1200" dirty="0" err="1">
                <a:solidFill>
                  <a:schemeClr val="tx1"/>
                </a:solidFill>
                <a:effectLst/>
                <a:latin typeface="+mn-lt"/>
                <a:ea typeface="+mn-ea"/>
                <a:cs typeface="+mn-cs"/>
              </a:rPr>
              <a:t>i</a:t>
            </a:r>
            <a:r>
              <a:rPr lang="en-US" altLang="zh-CN" sz="1200" b="0" i="0" u="none" strike="noStrike" kern="1200" dirty="0">
                <a:solidFill>
                  <a:schemeClr val="tx1"/>
                </a:solidFill>
                <a:effectLst/>
                <a:latin typeface="+mn-lt"/>
                <a:ea typeface="+mn-ea"/>
                <a:cs typeface="+mn-cs"/>
              </a:rPr>
              <a:t>=0</a:t>
            </a:r>
            <a:r>
              <a:rPr lang="zh-CN" altLang="en-US" sz="1200" b="0" i="0" u="none" strike="noStrike" kern="1200" dirty="0">
                <a:solidFill>
                  <a:schemeClr val="tx1"/>
                </a:solidFill>
                <a:effectLst/>
                <a:latin typeface="+mn-lt"/>
                <a:ea typeface="+mn-ea"/>
                <a:cs typeface="+mn-cs"/>
              </a:rPr>
              <a:t>就表示这个部件的</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值为</a:t>
            </a:r>
            <a:r>
              <a:rPr lang="en-US" altLang="zh-CN" sz="1200" b="0" i="0" u="none" strike="noStrike" kern="1200" dirty="0">
                <a:solidFill>
                  <a:schemeClr val="tx1"/>
                </a:solidFill>
                <a:effectLst/>
                <a:latin typeface="+mn-lt"/>
                <a:ea typeface="+mn-ea"/>
                <a:cs typeface="+mn-cs"/>
              </a:rPr>
              <a:t>0</a:t>
            </a:r>
            <a:r>
              <a:rPr lang="zh-CN" altLang="en-US" sz="1200" b="0" i="0" u="none" strike="noStrike" kern="1200" dirty="0">
                <a:solidFill>
                  <a:schemeClr val="tx1"/>
                </a:solidFill>
                <a:effectLst/>
                <a:latin typeface="+mn-lt"/>
                <a:ea typeface="+mn-ea"/>
                <a:cs typeface="+mn-cs"/>
              </a:rPr>
              <a:t>。</a:t>
            </a:r>
            <a:r>
              <a:rPr lang="zh-CN" altLang="en-US" dirty="0">
                <a:effectLst/>
              </a:rPr>
              <a:t>一个</a:t>
            </a:r>
            <a:r>
              <a:rPr lang="en-US" altLang="zh-CN" dirty="0">
                <a:effectLst/>
              </a:rPr>
              <a:t>GUI</a:t>
            </a:r>
            <a:r>
              <a:rPr lang="zh-CN" altLang="en-US" dirty="0">
                <a:effectLst/>
              </a:rPr>
              <a:t>树是一个</a:t>
            </a:r>
            <a:r>
              <a:rPr lang="zh-CN" altLang="en-US" b="1" dirty="0">
                <a:effectLst/>
              </a:rPr>
              <a:t>有根有序</a:t>
            </a:r>
            <a:r>
              <a:rPr lang="zh-CN" altLang="en-US" dirty="0">
                <a:effectLst/>
              </a:rPr>
              <a:t>的树，每一个节点代表一个部件，每个部件包含一些属性。现在的安卓</a:t>
            </a:r>
            <a:r>
              <a:rPr lang="en-US" altLang="zh-CN" dirty="0">
                <a:effectLst/>
              </a:rPr>
              <a:t>SDK</a:t>
            </a:r>
            <a:r>
              <a:rPr lang="zh-CN" altLang="en-US" dirty="0">
                <a:effectLst/>
              </a:rPr>
              <a:t>工具可以支持获取一个活动的</a:t>
            </a:r>
            <a:r>
              <a:rPr lang="en-US" altLang="zh-CN" dirty="0">
                <a:effectLst/>
              </a:rPr>
              <a:t>GUI</a:t>
            </a:r>
            <a:r>
              <a:rPr lang="zh-CN" altLang="en-US" dirty="0">
                <a:effectLst/>
              </a:rPr>
              <a:t>树。</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4</a:t>
            </a:fld>
            <a:endParaRPr kumimoji="1" lang="zh-CN" altLang="en-US"/>
          </a:p>
        </p:txBody>
      </p:sp>
    </p:spTree>
    <p:extLst>
      <p:ext uri="{BB962C8B-B14F-4D97-AF65-F5344CB8AC3E}">
        <p14:creationId xmlns:p14="http://schemas.microsoft.com/office/powerpoint/2010/main" val="129869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下面介绍一下属性路径的相关概念，</a:t>
                </a:r>
                <a:r>
                  <a:rPr lang="zh-CN" altLang="en-US" dirty="0">
                    <a:effectLst/>
                  </a:rPr>
                  <a:t>在一个</a:t>
                </a:r>
                <a:r>
                  <a:rPr lang="en-US" altLang="zh-CN" dirty="0">
                    <a:effectLst/>
                  </a:rPr>
                  <a:t>GUI</a:t>
                </a:r>
                <a:r>
                  <a:rPr lang="zh-CN" altLang="en-US" dirty="0">
                    <a:effectLst/>
                  </a:rPr>
                  <a:t>树中，给定部件</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lang="zh-CN" altLang="en-US" dirty="0">
                    <a:effectLst/>
                  </a:rPr>
                  <a:t>，节点路径是从</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oMath>
                </a14:m>
                <a:r>
                  <a:rPr lang="zh-CN" altLang="en-US" dirty="0">
                    <a:effectLst/>
                  </a:rPr>
                  <a:t>到</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lang="zh-CN" altLang="en-US" dirty="0">
                    <a:effectLst/>
                  </a:rPr>
                  <a:t>的一个遍历路径，和文件系统中路径的概念类似，如果</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oMath>
                </a14:m>
                <a:r>
                  <a:rPr lang="zh-CN" altLang="en-US" dirty="0">
                    <a:effectLst/>
                  </a:rPr>
                  <a:t>是</a:t>
                </a:r>
                <a:r>
                  <a:rPr lang="en-US" altLang="zh-CN" dirty="0">
                    <a:effectLst/>
                  </a:rPr>
                  <a:t>GUI</a:t>
                </a:r>
                <a:r>
                  <a:rPr lang="zh-CN" altLang="en-US" dirty="0">
                    <a:effectLst/>
                  </a:rPr>
                  <a:t>树的根节点，则</a:t>
                </a:r>
                <a14:m>
                  <m:oMath xmlns:m="http://schemas.openxmlformats.org/officeDocument/2006/math">
                    <m:r>
                      <a:rPr kumimoji="1" lang="en-US" altLang="zh-CN" b="0" i="1" smtClean="0">
                        <a:latin typeface="Cambria Math" panose="02040503050406030204" pitchFamily="18" charset="0"/>
                      </a:rPr>
                      <m:t>𝑤</m:t>
                    </m:r>
                  </m:oMath>
                </a14:m>
                <a:r>
                  <a:rPr lang="zh-CN" altLang="en-US" dirty="0">
                    <a:effectLst/>
                  </a:rPr>
                  <a:t>是一个绝对路径，如果</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oMath>
                </a14:m>
                <a:r>
                  <a:rPr lang="zh-CN" altLang="en-US" dirty="0">
                    <a:effectLst/>
                  </a:rPr>
                  <a:t>不是</a:t>
                </a:r>
                <a:r>
                  <a:rPr lang="en-US" altLang="zh-CN" dirty="0">
                    <a:effectLst/>
                  </a:rPr>
                  <a:t>GUI</a:t>
                </a:r>
                <a:r>
                  <a:rPr lang="zh-CN" altLang="en-US" dirty="0">
                    <a:effectLst/>
                  </a:rPr>
                  <a:t>树的根节点，则</a:t>
                </a:r>
                <a14:m>
                  <m:oMath xmlns:m="http://schemas.openxmlformats.org/officeDocument/2006/math">
                    <m:r>
                      <a:rPr kumimoji="1" lang="en-US" altLang="zh-CN" b="0" i="1" smtClean="0">
                        <a:latin typeface="Cambria Math" panose="02040503050406030204" pitchFamily="18" charset="0"/>
                      </a:rPr>
                      <m:t>𝑤</m:t>
                    </m:r>
                  </m:oMath>
                </a14:m>
                <a:r>
                  <a:rPr lang="zh-CN" altLang="en-US" dirty="0">
                    <a:effectLst/>
                  </a:rPr>
                  <a:t>是一个相对路径。绝对路径可以唯一标识树中的一个部件。</a:t>
                </a:r>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下面介绍一下属性路径的相关概念，</a:t>
                </a:r>
                <a:r>
                  <a:rPr lang="zh-CN" altLang="en-US" dirty="0">
                    <a:effectLst/>
                  </a:rPr>
                  <a:t>在一个</a:t>
                </a:r>
                <a:r>
                  <a:rPr lang="en-US" altLang="zh-CN" dirty="0">
                    <a:effectLst/>
                  </a:rPr>
                  <a:t>GUI</a:t>
                </a:r>
                <a:r>
                  <a:rPr lang="zh-CN" altLang="en-US" dirty="0">
                    <a:effectLst/>
                  </a:rPr>
                  <a:t>树中，给定部件</a:t>
                </a:r>
                <a:r>
                  <a:rPr kumimoji="1" lang="en-US" altLang="zh-CN" b="0" i="0">
                    <a:latin typeface="Cambria Math" panose="02040503050406030204" pitchFamily="18" charset="0"/>
                  </a:rPr>
                  <a:t>𝑤_𝑛</a:t>
                </a:r>
                <a:r>
                  <a:rPr lang="zh-CN" altLang="en-US" dirty="0">
                    <a:effectLst/>
                  </a:rPr>
                  <a:t>，节点路径是从</a:t>
                </a:r>
                <a:r>
                  <a:rPr kumimoji="1" lang="en-US" altLang="zh-CN" b="0" i="0">
                    <a:latin typeface="Cambria Math" panose="02040503050406030204" pitchFamily="18" charset="0"/>
                  </a:rPr>
                  <a:t>𝑤_1</a:t>
                </a:r>
                <a:r>
                  <a:rPr lang="zh-CN" altLang="en-US" dirty="0">
                    <a:effectLst/>
                  </a:rPr>
                  <a:t>到</a:t>
                </a:r>
                <a:r>
                  <a:rPr kumimoji="1" lang="en-US" altLang="zh-CN" b="0" i="0">
                    <a:latin typeface="Cambria Math" panose="02040503050406030204" pitchFamily="18" charset="0"/>
                  </a:rPr>
                  <a:t>𝑤_𝑛</a:t>
                </a:r>
                <a:r>
                  <a:rPr lang="zh-CN" altLang="en-US" dirty="0">
                    <a:effectLst/>
                  </a:rPr>
                  <a:t>的一个遍历路径，和文件系统中路径的概念类似，如果</a:t>
                </a:r>
                <a:r>
                  <a:rPr kumimoji="1" lang="en-US" altLang="zh-CN" b="0" i="0">
                    <a:latin typeface="Cambria Math" panose="02040503050406030204" pitchFamily="18" charset="0"/>
                  </a:rPr>
                  <a:t>𝑤_1</a:t>
                </a:r>
                <a:r>
                  <a:rPr lang="zh-CN" altLang="en-US" dirty="0">
                    <a:effectLst/>
                  </a:rPr>
                  <a:t>是</a:t>
                </a:r>
                <a:r>
                  <a:rPr lang="en-US" altLang="zh-CN" dirty="0">
                    <a:effectLst/>
                  </a:rPr>
                  <a:t>GUI</a:t>
                </a:r>
                <a:r>
                  <a:rPr lang="zh-CN" altLang="en-US" dirty="0">
                    <a:effectLst/>
                  </a:rPr>
                  <a:t>树的根节点，则</a:t>
                </a:r>
                <a:r>
                  <a:rPr kumimoji="1" lang="en-US" altLang="zh-CN" b="0" i="0">
                    <a:latin typeface="Cambria Math" panose="02040503050406030204" pitchFamily="18" charset="0"/>
                  </a:rPr>
                  <a:t>𝑤</a:t>
                </a:r>
                <a:r>
                  <a:rPr lang="zh-CN" altLang="en-US" dirty="0">
                    <a:effectLst/>
                  </a:rPr>
                  <a:t>是一个绝对路径，如果</a:t>
                </a:r>
                <a:r>
                  <a:rPr kumimoji="1" lang="en-US" altLang="zh-CN" b="0" i="0">
                    <a:latin typeface="Cambria Math" panose="02040503050406030204" pitchFamily="18" charset="0"/>
                  </a:rPr>
                  <a:t>𝑤_1</a:t>
                </a:r>
                <a:r>
                  <a:rPr lang="zh-CN" altLang="en-US" dirty="0">
                    <a:effectLst/>
                  </a:rPr>
                  <a:t>不是</a:t>
                </a:r>
                <a:r>
                  <a:rPr lang="en-US" altLang="zh-CN" dirty="0">
                    <a:effectLst/>
                  </a:rPr>
                  <a:t>GUI</a:t>
                </a:r>
                <a:r>
                  <a:rPr lang="zh-CN" altLang="en-US" dirty="0">
                    <a:effectLst/>
                  </a:rPr>
                  <a:t>树的根节点，则</a:t>
                </a:r>
                <a:r>
                  <a:rPr kumimoji="1" lang="en-US" altLang="zh-CN" b="0" i="0">
                    <a:latin typeface="Cambria Math" panose="02040503050406030204" pitchFamily="18" charset="0"/>
                  </a:rPr>
                  <a:t>𝑤</a:t>
                </a:r>
                <a:r>
                  <a:rPr lang="zh-CN" altLang="en-US" dirty="0">
                    <a:effectLst/>
                  </a:rPr>
                  <a:t>是一个相对路径。绝对路径可以唯一标识树中的一个部件。</a:t>
                </a:r>
                <a:endParaRPr kumimoji="1" lang="zh-CN" altLang="en-US" dirty="0"/>
              </a:p>
            </p:txBody>
          </p:sp>
        </mc:Fallback>
      </mc:AlternateContent>
      <p:sp>
        <p:nvSpPr>
          <p:cNvPr id="4" name="灯片编号占位符 3"/>
          <p:cNvSpPr>
            <a:spLocks noGrp="1"/>
          </p:cNvSpPr>
          <p:nvPr>
            <p:ph type="sldNum" sz="quarter" idx="5"/>
          </p:nvPr>
        </p:nvSpPr>
        <p:spPr/>
        <p:txBody>
          <a:bodyPr/>
          <a:lstStyle/>
          <a:p>
            <a:fld id="{1276F173-E288-A148-9593-6E5902626455}" type="slidenum">
              <a:rPr kumimoji="1" lang="zh-CN" altLang="en-US" smtClean="0"/>
              <a:t>5</a:t>
            </a:fld>
            <a:endParaRPr kumimoji="1" lang="zh-CN" altLang="en-US"/>
          </a:p>
        </p:txBody>
      </p:sp>
    </p:spTree>
    <p:extLst>
      <p:ext uri="{BB962C8B-B14F-4D97-AF65-F5344CB8AC3E}">
        <p14:creationId xmlns:p14="http://schemas.microsoft.com/office/powerpoint/2010/main" val="3222430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effectLst/>
                  </a:rPr>
                  <a:t>第一个定义是，属性路径的定义，给定一个部件</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lang="zh-CN" altLang="en-US" dirty="0">
                    <a:effectLst/>
                  </a:rPr>
                  <a:t>和它的节点路径​</a:t>
                </a:r>
                <a14:m>
                  <m:oMath xmlns:m="http://schemas.openxmlformats.org/officeDocument/2006/math">
                    <m:r>
                      <a:rPr kumimoji="1" lang="en-US" altLang="zh-CN" i="1" smtClean="0">
                        <a:latin typeface="Cambria Math" panose="02040503050406030204" pitchFamily="18" charset="0"/>
                      </a:rPr>
                      <m:t>𝑤</m:t>
                    </m:r>
                  </m:oMath>
                </a14:m>
                <a:r>
                  <a:rPr lang="zh-CN" altLang="en-US" dirty="0">
                    <a:effectLst/>
                  </a:rPr>
                  <a:t>，则​的</a:t>
                </a:r>
                <a:r>
                  <a:rPr lang="zh-CN" altLang="en-US" b="1" dirty="0">
                    <a:effectLst/>
                  </a:rPr>
                  <a:t>属性路径</a:t>
                </a:r>
                <a:r>
                  <a:rPr lang="zh-CN" altLang="en-US" dirty="0">
                    <a:effectLst/>
                  </a:rPr>
                  <a:t>为​</a:t>
                </a:r>
                <a14:m>
                  <m:oMath xmlns:m="http://schemas.openxmlformats.org/officeDocument/2006/math">
                    <m:r>
                      <a:rPr kumimoji="1" lang="en-US" altLang="zh-CN" b="0" i="1" smtClean="0">
                        <a:latin typeface="Cambria Math" panose="02040503050406030204" pitchFamily="18" charset="0"/>
                      </a:rPr>
                      <m:t>𝜋</m:t>
                    </m:r>
                  </m:oMath>
                </a14:m>
                <a:r>
                  <a:rPr lang="zh-CN" altLang="en-US" dirty="0">
                    <a:effectLst/>
                  </a:rPr>
                  <a:t>，其中</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𝑖</m:t>
                        </m:r>
                      </m:sub>
                    </m:sSub>
                  </m:oMath>
                </a14:m>
                <a:r>
                  <a:rPr lang="zh-CN" altLang="en-US" dirty="0">
                    <a:effectLst/>
                  </a:rPr>
                  <a:t>是部件</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b="0" i="1" smtClean="0">
                            <a:latin typeface="Cambria Math" panose="02040503050406030204" pitchFamily="18" charset="0"/>
                          </a:rPr>
                          <m:t>𝑖</m:t>
                        </m:r>
                      </m:sub>
                    </m:sSub>
                  </m:oMath>
                </a14:m>
                <a:r>
                  <a:rPr lang="zh-CN" altLang="en-US" dirty="0">
                    <a:effectLst/>
                  </a:rPr>
                  <a:t>​的属性子集。</a:t>
                </a:r>
                <a:endParaRPr kumimoji="1" lang="zh-CN" altLang="en-US" dirty="0"/>
              </a:p>
            </p:txBody>
          </p:sp>
        </mc:Choice>
        <mc:Fallback xmlns="">
          <p:sp>
            <p:nvSpPr>
              <p:cNvPr id="3" name="备注占位符 2"/>
              <p:cNvSpPr>
                <a:spLocks noGrp="1"/>
              </p:cNvSpPr>
              <p:nvPr>
                <p:ph type="body" idx="1"/>
              </p:nvPr>
            </p:nvSpPr>
            <p:spPr/>
            <p:txBody>
              <a:bodyPr/>
              <a:lstStyle/>
              <a:p>
                <a:r>
                  <a:rPr lang="zh-CN" altLang="en-US" dirty="0">
                    <a:effectLst/>
                  </a:rPr>
                  <a:t>第一个定义是，属性路径的定义，给定一个部件</a:t>
                </a:r>
                <a:r>
                  <a:rPr kumimoji="1" lang="en-US" altLang="zh-CN" b="0" i="0">
                    <a:latin typeface="Cambria Math" panose="02040503050406030204" pitchFamily="18" charset="0"/>
                  </a:rPr>
                  <a:t>𝑤_𝑛</a:t>
                </a:r>
                <a:r>
                  <a:rPr lang="zh-CN" altLang="en-US" dirty="0">
                    <a:effectLst/>
                  </a:rPr>
                  <a:t>和它的节点路径​</a:t>
                </a:r>
                <a:r>
                  <a:rPr kumimoji="1" lang="en-US" altLang="zh-CN" i="0">
                    <a:latin typeface="Cambria Math" panose="02040503050406030204" pitchFamily="18" charset="0"/>
                  </a:rPr>
                  <a:t>𝑤</a:t>
                </a:r>
                <a:r>
                  <a:rPr lang="zh-CN" altLang="en-US" dirty="0">
                    <a:effectLst/>
                  </a:rPr>
                  <a:t>，则​的</a:t>
                </a:r>
                <a:r>
                  <a:rPr lang="zh-CN" altLang="en-US" b="1" dirty="0">
                    <a:effectLst/>
                  </a:rPr>
                  <a:t>属性路径</a:t>
                </a:r>
                <a:r>
                  <a:rPr lang="zh-CN" altLang="en-US" dirty="0">
                    <a:effectLst/>
                  </a:rPr>
                  <a:t>为​</a:t>
                </a:r>
                <a:r>
                  <a:rPr kumimoji="1" lang="en-US" altLang="zh-CN" b="0" i="0">
                    <a:latin typeface="Cambria Math" panose="02040503050406030204" pitchFamily="18" charset="0"/>
                  </a:rPr>
                  <a:t>𝜋</a:t>
                </a:r>
                <a:r>
                  <a:rPr lang="zh-CN" altLang="en-US" dirty="0">
                    <a:effectLst/>
                  </a:rPr>
                  <a:t>，其中</a:t>
                </a:r>
                <a:r>
                  <a:rPr kumimoji="1" lang="en-US" altLang="zh-CN" b="0" i="0">
                    <a:latin typeface="Cambria Math" panose="02040503050406030204" pitchFamily="18" charset="0"/>
                  </a:rPr>
                  <a:t>𝑎_𝑖</a:t>
                </a:r>
                <a:r>
                  <a:rPr lang="zh-CN" altLang="en-US" dirty="0">
                    <a:effectLst/>
                  </a:rPr>
                  <a:t>是部件</a:t>
                </a:r>
                <a:r>
                  <a:rPr kumimoji="1" lang="en-US" altLang="zh-CN" i="0">
                    <a:latin typeface="Cambria Math" panose="02040503050406030204" pitchFamily="18" charset="0"/>
                  </a:rPr>
                  <a:t>𝑤_</a:t>
                </a:r>
                <a:r>
                  <a:rPr kumimoji="1" lang="en-US" altLang="zh-CN" b="0" i="0">
                    <a:latin typeface="Cambria Math" panose="02040503050406030204" pitchFamily="18" charset="0"/>
                  </a:rPr>
                  <a:t>𝑖</a:t>
                </a:r>
                <a:r>
                  <a:rPr lang="zh-CN" altLang="en-US" dirty="0">
                    <a:effectLst/>
                  </a:rPr>
                  <a:t>​的属性子集。</a:t>
                </a:r>
                <a:endParaRPr kumimoji="1" lang="zh-CN" altLang="en-US" dirty="0"/>
              </a:p>
            </p:txBody>
          </p:sp>
        </mc:Fallback>
      </mc:AlternateContent>
      <p:sp>
        <p:nvSpPr>
          <p:cNvPr id="4" name="灯片编号占位符 3"/>
          <p:cNvSpPr>
            <a:spLocks noGrp="1"/>
          </p:cNvSpPr>
          <p:nvPr>
            <p:ph type="sldNum" sz="quarter" idx="5"/>
          </p:nvPr>
        </p:nvSpPr>
        <p:spPr/>
        <p:txBody>
          <a:bodyPr/>
          <a:lstStyle/>
          <a:p>
            <a:fld id="{1276F173-E288-A148-9593-6E5902626455}" type="slidenum">
              <a:rPr kumimoji="1" lang="zh-CN" altLang="en-US" smtClean="0"/>
              <a:t>6</a:t>
            </a:fld>
            <a:endParaRPr kumimoji="1" lang="zh-CN" altLang="en-US"/>
          </a:p>
        </p:txBody>
      </p:sp>
    </p:spTree>
    <p:extLst>
      <p:ext uri="{BB962C8B-B14F-4D97-AF65-F5344CB8AC3E}">
        <p14:creationId xmlns:p14="http://schemas.microsoft.com/office/powerpoint/2010/main" val="2167771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第二个定义是，全属性路径的定义，</a:t>
                </a:r>
                <a:r>
                  <a:rPr lang="zh-CN" altLang="en-US" sz="1200" b="0" i="0" u="none" strike="noStrike" kern="1200" dirty="0">
                    <a:solidFill>
                      <a:schemeClr val="tx1"/>
                    </a:solidFill>
                    <a:effectLst/>
                    <a:latin typeface="+mn-lt"/>
                    <a:ea typeface="+mn-ea"/>
                    <a:cs typeface="+mn-cs"/>
                  </a:rPr>
                  <a:t>如果一个属性路径满足对应的节点路径</a:t>
                </a:r>
                <a14:m>
                  <m:oMath xmlns:m="http://schemas.openxmlformats.org/officeDocument/2006/math">
                    <m:r>
                      <a:rPr kumimoji="1" lang="en-US" altLang="zh-CN" i="1" smtClean="0">
                        <a:latin typeface="Cambria Math" panose="02040503050406030204" pitchFamily="18" charset="0"/>
                      </a:rPr>
                      <m:t>𝑤</m:t>
                    </m:r>
                  </m:oMath>
                </a14:m>
                <a:r>
                  <a:rPr lang="zh-CN" altLang="en-US" sz="1200" b="0" i="0" u="none" strike="noStrike" kern="1200" dirty="0">
                    <a:solidFill>
                      <a:schemeClr val="tx1"/>
                    </a:solidFill>
                    <a:effectLst/>
                    <a:latin typeface="+mn-lt"/>
                    <a:ea typeface="+mn-ea"/>
                    <a:cs typeface="+mn-cs"/>
                  </a:rPr>
                  <a:t>​是绝对路径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并且</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𝑖</m:t>
                        </m:r>
                      </m:sub>
                    </m:sSub>
                  </m:oMath>
                </a14:m>
                <a:r>
                  <a:rPr lang="zh-CN" altLang="en-US" dirty="0">
                    <a:effectLst/>
                  </a:rPr>
                  <a:t>是部件</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b="0" i="1" smtClean="0">
                            <a:latin typeface="Cambria Math" panose="02040503050406030204" pitchFamily="18" charset="0"/>
                          </a:rPr>
                          <m:t>𝑖</m:t>
                        </m:r>
                      </m:sub>
                    </m:sSub>
                  </m:oMath>
                </a14:m>
                <a:r>
                  <a:rPr lang="zh-CN" altLang="en-US" dirty="0">
                    <a:effectLst/>
                  </a:rPr>
                  <a:t>​的所有属性，那么我们称这个属性路径是</a:t>
                </a:r>
                <a:r>
                  <a:rPr lang="zh-CN" altLang="en-US" b="1" dirty="0">
                    <a:effectLst/>
                  </a:rPr>
                  <a:t>全属性路径</a:t>
                </a:r>
                <a:r>
                  <a:rPr lang="zh-CN" altLang="en-US" dirty="0">
                    <a:effectLst/>
                  </a:rPr>
                  <a:t>，记做​</a:t>
                </a:r>
                <a14:m>
                  <m:oMath xmlns:m="http://schemas.openxmlformats.org/officeDocument/2006/math">
                    <m:r>
                      <a:rPr kumimoji="1" lang="en-US" altLang="zh-CN" b="0" i="1" smtClean="0">
                        <a:latin typeface="Cambria Math" panose="02040503050406030204" pitchFamily="18" charset="0"/>
                      </a:rPr>
                      <m:t>𝜎</m:t>
                    </m:r>
                  </m:oMath>
                </a14:m>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这样，一个部件就可以用一个全属性路径唯一标识，全属性路径中的部件顺序反映了部件的层次结构，每个部件中的索引属性决定了部件和兄弟节点的唯一位置，因此，一个</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树等同于所有全属性路径的集合，如下表所示。</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第二个定义是，全属性路径的定义，</a:t>
                </a:r>
                <a:r>
                  <a:rPr lang="zh-CN" altLang="en-US" sz="1200" b="0" i="0" u="none" strike="noStrike" kern="1200" dirty="0">
                    <a:solidFill>
                      <a:schemeClr val="tx1"/>
                    </a:solidFill>
                    <a:effectLst/>
                    <a:latin typeface="+mn-lt"/>
                    <a:ea typeface="+mn-ea"/>
                    <a:cs typeface="+mn-cs"/>
                  </a:rPr>
                  <a:t>如果一个属性路径满足对应的节点路径</a:t>
                </a:r>
                <a:r>
                  <a:rPr kumimoji="1" lang="en-US" altLang="zh-CN" i="0">
                    <a:latin typeface="Cambria Math" panose="02040503050406030204" pitchFamily="18" charset="0"/>
                  </a:rPr>
                  <a:t>𝑤</a:t>
                </a:r>
                <a:r>
                  <a:rPr lang="zh-CN" altLang="en-US" sz="1200" b="0" i="0" u="none" strike="noStrike" kern="1200" dirty="0">
                    <a:solidFill>
                      <a:schemeClr val="tx1"/>
                    </a:solidFill>
                    <a:effectLst/>
                    <a:latin typeface="+mn-lt"/>
                    <a:ea typeface="+mn-ea"/>
                    <a:cs typeface="+mn-cs"/>
                  </a:rPr>
                  <a:t>​是绝对路径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并且</a:t>
                </a:r>
                <a:r>
                  <a:rPr kumimoji="1" lang="en-US" altLang="zh-CN" b="0" i="0">
                    <a:latin typeface="Cambria Math" panose="02040503050406030204" pitchFamily="18" charset="0"/>
                  </a:rPr>
                  <a:t>𝑎_𝑖</a:t>
                </a:r>
                <a:r>
                  <a:rPr lang="zh-CN" altLang="en-US" dirty="0">
                    <a:effectLst/>
                  </a:rPr>
                  <a:t>是部件</a:t>
                </a:r>
                <a:r>
                  <a:rPr kumimoji="1" lang="en-US" altLang="zh-CN" i="0">
                    <a:latin typeface="Cambria Math" panose="02040503050406030204" pitchFamily="18" charset="0"/>
                  </a:rPr>
                  <a:t>𝑤_</a:t>
                </a:r>
                <a:r>
                  <a:rPr kumimoji="1" lang="en-US" altLang="zh-CN" b="0" i="0">
                    <a:latin typeface="Cambria Math" panose="02040503050406030204" pitchFamily="18" charset="0"/>
                  </a:rPr>
                  <a:t>𝑖</a:t>
                </a:r>
                <a:r>
                  <a:rPr lang="zh-CN" altLang="en-US" dirty="0">
                    <a:effectLst/>
                  </a:rPr>
                  <a:t>​的所有属性，那么我们称这个属性路径是</a:t>
                </a:r>
                <a:r>
                  <a:rPr lang="zh-CN" altLang="en-US" b="1" dirty="0">
                    <a:effectLst/>
                  </a:rPr>
                  <a:t>全属性路径</a:t>
                </a:r>
                <a:r>
                  <a:rPr lang="zh-CN" altLang="en-US" dirty="0">
                    <a:effectLst/>
                  </a:rPr>
                  <a:t>，记做​</a:t>
                </a:r>
                <a:r>
                  <a:rPr kumimoji="1" lang="en-US" altLang="zh-CN" b="0" i="0">
                    <a:latin typeface="Cambria Math" panose="02040503050406030204" pitchFamily="18" charset="0"/>
                  </a:rPr>
                  <a:t>𝜎</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这样，一个部件就可以用一个全属性路径唯一标识，全属性路径中的部件顺序反映了部件的层次结构，每个部件中的索引属性决定了部件和兄弟节点的唯一位置，因此，一个</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树等同于所有全属性路径的集合，如下表所示。</a:t>
                </a:r>
              </a:p>
            </p:txBody>
          </p:sp>
        </mc:Fallback>
      </mc:AlternateContent>
      <p:sp>
        <p:nvSpPr>
          <p:cNvPr id="4" name="灯片编号占位符 3"/>
          <p:cNvSpPr>
            <a:spLocks noGrp="1"/>
          </p:cNvSpPr>
          <p:nvPr>
            <p:ph type="sldNum" sz="quarter" idx="5"/>
          </p:nvPr>
        </p:nvSpPr>
        <p:spPr/>
        <p:txBody>
          <a:bodyPr/>
          <a:lstStyle/>
          <a:p>
            <a:fld id="{1276F173-E288-A148-9593-6E5902626455}" type="slidenum">
              <a:rPr kumimoji="1" lang="zh-CN" altLang="en-US" smtClean="0"/>
              <a:t>7</a:t>
            </a:fld>
            <a:endParaRPr kumimoji="1" lang="zh-CN" altLang="en-US"/>
          </a:p>
        </p:txBody>
      </p:sp>
    </p:spTree>
    <p:extLst>
      <p:ext uri="{BB962C8B-B14F-4D97-AF65-F5344CB8AC3E}">
        <p14:creationId xmlns:p14="http://schemas.microsoft.com/office/powerpoint/2010/main" val="2431109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第三个定义是属性路径简化的定义，属性路径简化函数​</a:t>
                </a:r>
                <a14:m>
                  <m:oMath xmlns:m="http://schemas.openxmlformats.org/officeDocument/2006/math">
                    <m:r>
                      <a:rPr kumimoji="1" lang="en-US" altLang="zh-CN" b="0" i="1" smtClean="0">
                        <a:latin typeface="Cambria Math" panose="02040503050406030204" pitchFamily="18" charset="0"/>
                      </a:rPr>
                      <m:t>𝑅</m:t>
                    </m:r>
                  </m:oMath>
                </a14:m>
                <a:r>
                  <a:rPr lang="zh-CN" altLang="en-US" dirty="0">
                    <a:effectLst/>
                  </a:rPr>
                  <a:t>以属性路径​</a:t>
                </a:r>
                <a14:m>
                  <m:oMath xmlns:m="http://schemas.openxmlformats.org/officeDocument/2006/math">
                    <m:r>
                      <a:rPr kumimoji="1" lang="en-US" altLang="zh-CN" i="1" smtClean="0">
                        <a:latin typeface="Cambria Math" panose="02040503050406030204" pitchFamily="18" charset="0"/>
                      </a:rPr>
                      <m:t>𝜋</m:t>
                    </m:r>
                  </m:oMath>
                </a14:m>
                <a:r>
                  <a:rPr lang="zh-CN" altLang="en-US" dirty="0">
                    <a:effectLst/>
                  </a:rPr>
                  <a:t>作为输入，返回一个新的属性路径</a:t>
                </a:r>
                <a14:m>
                  <m:oMath xmlns:m="http://schemas.openxmlformats.org/officeDocument/2006/math">
                    <m:r>
                      <a:rPr kumimoji="1" lang="en-US" altLang="zh-CN" i="1" smtClean="0">
                        <a:latin typeface="Cambria Math" panose="02040503050406030204" pitchFamily="18" charset="0"/>
                      </a:rPr>
                      <m:t>𝜋</m:t>
                    </m:r>
                    <m:r>
                      <a:rPr kumimoji="1" lang="en-US" altLang="zh-CN" b="0" i="1" smtClean="0">
                        <a:latin typeface="Cambria Math" panose="02040503050406030204" pitchFamily="18" charset="0"/>
                      </a:rPr>
                      <m:t>′</m:t>
                    </m:r>
                  </m:oMath>
                </a14:m>
                <a:r>
                  <a:rPr lang="zh-CN" altLang="en-US" dirty="0">
                    <a:effectLst/>
                  </a:rPr>
                  <a:t>​。 其中</a:t>
                </a:r>
                <a14:m>
                  <m:oMath xmlns:m="http://schemas.openxmlformats.org/officeDocument/2006/math">
                    <m:r>
                      <a:rPr kumimoji="1" lang="en-US" altLang="zh-CN" b="0" i="1" smtClean="0">
                        <a:latin typeface="Cambria Math" panose="02040503050406030204" pitchFamily="18" charset="0"/>
                      </a:rPr>
                      <m:t>1 </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 </m:t>
                    </m:r>
                  </m:oMath>
                </a14:m>
                <a:r>
                  <a:rPr lang="zh-CN" altLang="en-US" dirty="0">
                    <a:effectLst/>
                  </a:rPr>
                  <a:t>，​且对于任意</a:t>
                </a:r>
                <a14:m>
                  <m:oMath xmlns:m="http://schemas.openxmlformats.org/officeDocument/2006/math">
                    <m:r>
                      <m:rPr>
                        <m:sty m:val="p"/>
                      </m:rPr>
                      <a:rPr kumimoji="1" lang="en-US" altLang="zh-CN" b="0" i="1" smtClean="0">
                        <a:effectLst/>
                        <a:latin typeface="Cambria Math" panose="02040503050406030204" pitchFamily="18" charset="0"/>
                      </a:rPr>
                      <m:t>m</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r>
                      <m:rPr>
                        <m:sty m:val="p"/>
                      </m:rPr>
                      <a:rPr kumimoji="1" lang="en-US" altLang="zh-CN" b="0" i="1" smtClean="0">
                        <a:latin typeface="Cambria Math" panose="02040503050406030204" pitchFamily="18" charset="0"/>
                        <a:ea typeface="Cambria Math" panose="02040503050406030204" pitchFamily="18" charset="0"/>
                      </a:rPr>
                      <m:t>i</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 </m:t>
                    </m:r>
                  </m:oMath>
                </a14:m>
                <a:r>
                  <a:rPr lang="zh-CN" altLang="en-US" dirty="0">
                    <a:effectLst/>
                  </a:rPr>
                  <a:t>​都有</a:t>
                </a: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𝑏</m:t>
                        </m:r>
                      </m:e>
                      <m:sub>
                        <m:r>
                          <a:rPr kumimoji="1" lang="en-US" altLang="zh-CN" b="0" i="1" smtClean="0">
                            <a:latin typeface="Cambria Math" panose="02040503050406030204" pitchFamily="18" charset="0"/>
                            <a:ea typeface="Cambria Math" panose="02040503050406030204" pitchFamily="18" charset="0"/>
                          </a:rPr>
                          <m:t>𝑖</m:t>
                        </m:r>
                      </m:sub>
                    </m:sSub>
                    <m:r>
                      <a:rPr kumimoji="1" lang="zh-CN" altLang="en-US" b="0" i="1" smtClean="0">
                        <a:latin typeface="Cambria Math" panose="02040503050406030204" pitchFamily="18" charset="0"/>
                        <a:ea typeface="Cambria Math" panose="02040503050406030204" pitchFamily="18" charset="0"/>
                      </a:rPr>
                      <m:t>是</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𝑖</m:t>
                        </m:r>
                      </m:sub>
                    </m:sSub>
                    <m:r>
                      <a:rPr kumimoji="1" lang="zh-CN" altLang="en-US" b="0" i="1" smtClean="0">
                        <a:latin typeface="Cambria Math" panose="02040503050406030204" pitchFamily="18" charset="0"/>
                        <a:ea typeface="Cambria Math" panose="02040503050406030204" pitchFamily="18" charset="0"/>
                      </a:rPr>
                      <m:t>的子集</m:t>
                    </m:r>
                  </m:oMath>
                </a14:m>
                <a:r>
                  <a:rPr lang="zh-CN" altLang="en-US" dirty="0">
                    <a:effectLst/>
                  </a:rPr>
                  <a:t>​。</a:t>
                </a:r>
                <a:r>
                  <a:rPr lang="zh-CN" altLang="en-US" sz="1200" b="0" i="0" u="none" strike="noStrike" kern="1200" dirty="0">
                    <a:solidFill>
                      <a:schemeClr val="tx1"/>
                    </a:solidFill>
                    <a:effectLst/>
                    <a:latin typeface="+mn-lt"/>
                    <a:ea typeface="+mn-ea"/>
                    <a:cs typeface="+mn-cs"/>
                  </a:rPr>
                  <a:t>也就是说</a:t>
                </a:r>
                <a:r>
                  <a:rPr lang="en-US" altLang="zh-CN" sz="1200" b="0" i="0" u="none" strike="noStrike" kern="1200" dirty="0">
                    <a:solidFill>
                      <a:schemeClr val="tx1"/>
                    </a:solidFill>
                    <a:effectLst/>
                    <a:latin typeface="+mn-lt"/>
                    <a:ea typeface="+mn-ea"/>
                    <a:cs typeface="+mn-cs"/>
                  </a:rPr>
                  <a:t>,</a:t>
                </a:r>
                <a:r>
                  <a:rPr kumimoji="1" lang="en-US" altLang="zh-CN" dirty="0"/>
                  <a:t> </a:t>
                </a:r>
                <a14:m>
                  <m:oMath xmlns:m="http://schemas.openxmlformats.org/officeDocument/2006/math">
                    <m:r>
                      <a:rPr kumimoji="1" lang="en-US" altLang="zh-CN" i="1" smtClean="0">
                        <a:latin typeface="Cambria Math" panose="02040503050406030204" pitchFamily="18" charset="0"/>
                      </a:rPr>
                      <m:t>𝜋</m:t>
                    </m:r>
                    <m:r>
                      <a:rPr kumimoji="1" lang="en-US" altLang="zh-CN" b="0" i="1" smtClean="0">
                        <a:latin typeface="Cambria Math" panose="02040503050406030204" pitchFamily="18" charset="0"/>
                      </a:rPr>
                      <m:t>′</m:t>
                    </m:r>
                  </m:oMath>
                </a14:m>
                <a:r>
                  <a:rPr lang="zh-CN" altLang="en-US" dirty="0">
                    <a:effectLst/>
                  </a:rPr>
                  <a:t>​是​</a:t>
                </a:r>
                <a14:m>
                  <m:oMath xmlns:m="http://schemas.openxmlformats.org/officeDocument/2006/math">
                    <m:r>
                      <a:rPr kumimoji="1" lang="en-US" altLang="zh-CN" i="1" smtClean="0">
                        <a:latin typeface="Cambria Math" panose="02040503050406030204" pitchFamily="18" charset="0"/>
                      </a:rPr>
                      <m:t>𝜋</m:t>
                    </m:r>
                  </m:oMath>
                </a14:m>
                <a:r>
                  <a:rPr lang="zh-CN" altLang="en-US" sz="1200" b="0" i="0" u="none" strike="noStrike" kern="1200" dirty="0">
                    <a:solidFill>
                      <a:schemeClr val="tx1"/>
                    </a:solidFill>
                    <a:effectLst/>
                    <a:latin typeface="+mn-lt"/>
                    <a:ea typeface="+mn-ea"/>
                    <a:cs typeface="+mn-cs"/>
                  </a:rPr>
                  <a:t>的后缀，</a:t>
                </a:r>
                <a14:m>
                  <m:oMath xmlns:m="http://schemas.openxmlformats.org/officeDocument/2006/math">
                    <m:r>
                      <a:rPr kumimoji="1" lang="en-US" altLang="zh-CN" i="1" smtClean="0">
                        <a:latin typeface="Cambria Math" panose="02040503050406030204" pitchFamily="18" charset="0"/>
                      </a:rPr>
                      <m:t>𝜋</m:t>
                    </m:r>
                    <m:r>
                      <a:rPr kumimoji="1" lang="en-US" altLang="zh-CN" b="0" i="1" smtClean="0">
                        <a:latin typeface="Cambria Math" panose="02040503050406030204" pitchFamily="18" charset="0"/>
                      </a:rPr>
                      <m:t>′</m:t>
                    </m:r>
                  </m:oMath>
                </a14:m>
                <a:r>
                  <a:rPr lang="zh-CN" altLang="en-US" dirty="0">
                    <a:effectLst/>
                  </a:rPr>
                  <a:t>​中的每个元素都是​</a:t>
                </a:r>
                <a14:m>
                  <m:oMath xmlns:m="http://schemas.openxmlformats.org/officeDocument/2006/math">
                    <m:r>
                      <a:rPr kumimoji="1" lang="en-US" altLang="zh-CN" i="1" smtClean="0">
                        <a:latin typeface="Cambria Math" panose="02040503050406030204" pitchFamily="18" charset="0"/>
                      </a:rPr>
                      <m:t>𝜋</m:t>
                    </m:r>
                  </m:oMath>
                </a14:m>
                <a:r>
                  <a:rPr lang="zh-CN" altLang="en-US" sz="1200" b="0" i="0" u="none" strike="noStrike" kern="1200" dirty="0">
                    <a:solidFill>
                      <a:schemeClr val="tx1"/>
                    </a:solidFill>
                    <a:effectLst/>
                    <a:latin typeface="+mn-lt"/>
                    <a:ea typeface="+mn-ea"/>
                    <a:cs typeface="+mn-cs"/>
                  </a:rPr>
                  <a:t>对应元素的子集</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第三个定义是属性路径简化的定义，属性路径简化函数​</a:t>
                </a:r>
                <a:r>
                  <a:rPr kumimoji="1" lang="en-US" altLang="zh-CN" b="0" i="0">
                    <a:latin typeface="Cambria Math" panose="02040503050406030204" pitchFamily="18" charset="0"/>
                  </a:rPr>
                  <a:t>𝑅</a:t>
                </a:r>
                <a:r>
                  <a:rPr lang="zh-CN" altLang="en-US" dirty="0">
                    <a:effectLst/>
                  </a:rPr>
                  <a:t>以属性路径​</a:t>
                </a:r>
                <a:r>
                  <a:rPr kumimoji="1" lang="en-US" altLang="zh-CN" i="0">
                    <a:latin typeface="Cambria Math" panose="02040503050406030204" pitchFamily="18" charset="0"/>
                  </a:rPr>
                  <a:t>𝜋</a:t>
                </a:r>
                <a:r>
                  <a:rPr lang="zh-CN" altLang="en-US" dirty="0">
                    <a:effectLst/>
                  </a:rPr>
                  <a:t>作为输入，返回一个新的属性路径</a:t>
                </a:r>
                <a:r>
                  <a:rPr kumimoji="1" lang="en-US" altLang="zh-CN" i="0">
                    <a:latin typeface="Cambria Math" panose="02040503050406030204" pitchFamily="18" charset="0"/>
                  </a:rPr>
                  <a:t>𝜋</a:t>
                </a:r>
                <a:r>
                  <a:rPr kumimoji="1" lang="en-US" altLang="zh-CN" b="0" i="0">
                    <a:latin typeface="Cambria Math" panose="02040503050406030204" pitchFamily="18" charset="0"/>
                  </a:rPr>
                  <a:t>′</a:t>
                </a:r>
                <a:r>
                  <a:rPr lang="zh-CN" altLang="en-US" dirty="0">
                    <a:effectLst/>
                  </a:rPr>
                  <a:t>​。 其中</a:t>
                </a:r>
                <a:r>
                  <a:rPr kumimoji="1" lang="en-US" altLang="zh-CN" b="0" i="0">
                    <a:latin typeface="Cambria Math" panose="02040503050406030204" pitchFamily="18" charset="0"/>
                  </a:rPr>
                  <a:t>1 </a:t>
                </a:r>
                <a:r>
                  <a:rPr kumimoji="1" lang="en-US" altLang="zh-CN" b="0" i="0">
                    <a:latin typeface="Cambria Math" panose="02040503050406030204" pitchFamily="18" charset="0"/>
                    <a:ea typeface="Cambria Math" panose="02040503050406030204" pitchFamily="18" charset="0"/>
                  </a:rPr>
                  <a:t>≤𝑚≤𝑛 </a:t>
                </a:r>
                <a:r>
                  <a:rPr lang="zh-CN" altLang="en-US" dirty="0">
                    <a:effectLst/>
                  </a:rPr>
                  <a:t>，​且对于任意</a:t>
                </a:r>
                <a:r>
                  <a:rPr kumimoji="1" lang="en-US" altLang="zh-CN" b="0" i="0">
                    <a:latin typeface="Cambria Math" panose="02040503050406030204" pitchFamily="18" charset="0"/>
                  </a:rPr>
                  <a:t>1 </a:t>
                </a:r>
                <a:r>
                  <a:rPr kumimoji="1" lang="en-US" altLang="zh-CN" b="0" i="0">
                    <a:latin typeface="Cambria Math" panose="02040503050406030204" pitchFamily="18" charset="0"/>
                    <a:ea typeface="Cambria Math" panose="02040503050406030204" pitchFamily="18" charset="0"/>
                  </a:rPr>
                  <a:t>≤𝑚≤𝑛 </a:t>
                </a:r>
                <a:r>
                  <a:rPr lang="zh-CN" altLang="en-US" dirty="0">
                    <a:effectLst/>
                  </a:rPr>
                  <a:t>​都有</a:t>
                </a:r>
                <a:r>
                  <a:rPr kumimoji="1" lang="en-US" altLang="zh-CN" b="0" i="0">
                    <a:latin typeface="Cambria Math" panose="02040503050406030204" pitchFamily="18" charset="0"/>
                    <a:ea typeface="Cambria Math" panose="02040503050406030204" pitchFamily="18" charset="0"/>
                  </a:rPr>
                  <a:t>𝑏_𝑖⊆𝑎_𝑖</a:t>
                </a:r>
                <a:r>
                  <a:rPr lang="zh-CN" altLang="en-US" dirty="0">
                    <a:effectLst/>
                  </a:rPr>
                  <a:t>​。</a:t>
                </a:r>
                <a:r>
                  <a:rPr lang="zh-CN" altLang="en-US" sz="1200" b="0" i="0" u="none" strike="noStrike" kern="1200" dirty="0">
                    <a:solidFill>
                      <a:schemeClr val="tx1"/>
                    </a:solidFill>
                    <a:effectLst/>
                    <a:latin typeface="+mn-lt"/>
                    <a:ea typeface="+mn-ea"/>
                    <a:cs typeface="+mn-cs"/>
                  </a:rPr>
                  <a:t>也就是说</a:t>
                </a:r>
                <a:r>
                  <a:rPr lang="en-US" altLang="zh-CN" sz="1200" b="0" i="0" u="none" strike="noStrike" kern="1200" dirty="0">
                    <a:solidFill>
                      <a:schemeClr val="tx1"/>
                    </a:solidFill>
                    <a:effectLst/>
                    <a:latin typeface="+mn-lt"/>
                    <a:ea typeface="+mn-ea"/>
                    <a:cs typeface="+mn-cs"/>
                  </a:rPr>
                  <a:t>,</a:t>
                </a:r>
                <a:r>
                  <a:rPr kumimoji="1" lang="en-US" altLang="zh-CN" dirty="0"/>
                  <a:t> </a:t>
                </a:r>
                <a:r>
                  <a:rPr kumimoji="1" lang="en-US" altLang="zh-CN" i="0">
                    <a:latin typeface="Cambria Math" panose="02040503050406030204" pitchFamily="18" charset="0"/>
                  </a:rPr>
                  <a:t>𝜋</a:t>
                </a:r>
                <a:r>
                  <a:rPr kumimoji="1" lang="en-US" altLang="zh-CN" b="0" i="0">
                    <a:latin typeface="Cambria Math" panose="02040503050406030204" pitchFamily="18" charset="0"/>
                  </a:rPr>
                  <a:t>′</a:t>
                </a:r>
                <a:r>
                  <a:rPr lang="zh-CN" altLang="en-US" dirty="0">
                    <a:effectLst/>
                  </a:rPr>
                  <a:t>​是​</a:t>
                </a:r>
                <a:r>
                  <a:rPr kumimoji="1" lang="en-US" altLang="zh-CN" i="0">
                    <a:latin typeface="Cambria Math" panose="02040503050406030204" pitchFamily="18" charset="0"/>
                  </a:rPr>
                  <a:t>𝜋</a:t>
                </a:r>
                <a:r>
                  <a:rPr lang="zh-CN" altLang="en-US" sz="1200" b="0" i="0" u="none" strike="noStrike" kern="1200" dirty="0">
                    <a:solidFill>
                      <a:schemeClr val="tx1"/>
                    </a:solidFill>
                    <a:effectLst/>
                    <a:latin typeface="+mn-lt"/>
                    <a:ea typeface="+mn-ea"/>
                    <a:cs typeface="+mn-cs"/>
                  </a:rPr>
                  <a:t>的后缀，</a:t>
                </a:r>
                <a:r>
                  <a:rPr kumimoji="1" lang="en-US" altLang="zh-CN" i="0">
                    <a:latin typeface="Cambria Math" panose="02040503050406030204" pitchFamily="18" charset="0"/>
                  </a:rPr>
                  <a:t>𝜋</a:t>
                </a:r>
                <a:r>
                  <a:rPr kumimoji="1" lang="en-US" altLang="zh-CN" b="0" i="0">
                    <a:latin typeface="Cambria Math" panose="02040503050406030204" pitchFamily="18" charset="0"/>
                  </a:rPr>
                  <a:t>′</a:t>
                </a:r>
                <a:r>
                  <a:rPr lang="zh-CN" altLang="en-US" dirty="0">
                    <a:effectLst/>
                  </a:rPr>
                  <a:t>​中的每个元素都是​</a:t>
                </a:r>
                <a:r>
                  <a:rPr kumimoji="1" lang="en-US" altLang="zh-CN" i="0">
                    <a:latin typeface="Cambria Math" panose="02040503050406030204" pitchFamily="18" charset="0"/>
                  </a:rPr>
                  <a:t>𝜋</a:t>
                </a:r>
                <a:r>
                  <a:rPr lang="zh-CN" altLang="en-US" sz="1200" b="0" i="0" u="none" strike="noStrike" kern="1200" dirty="0">
                    <a:solidFill>
                      <a:schemeClr val="tx1"/>
                    </a:solidFill>
                    <a:effectLst/>
                    <a:latin typeface="+mn-lt"/>
                    <a:ea typeface="+mn-ea"/>
                    <a:cs typeface="+mn-cs"/>
                  </a:rPr>
                  <a:t>对应元素的子集</a:t>
                </a:r>
              </a:p>
            </p:txBody>
          </p:sp>
        </mc:Fallback>
      </mc:AlternateContent>
      <p:sp>
        <p:nvSpPr>
          <p:cNvPr id="4" name="灯片编号占位符 3"/>
          <p:cNvSpPr>
            <a:spLocks noGrp="1"/>
          </p:cNvSpPr>
          <p:nvPr>
            <p:ph type="sldNum" sz="quarter" idx="5"/>
          </p:nvPr>
        </p:nvSpPr>
        <p:spPr/>
        <p:txBody>
          <a:bodyPr/>
          <a:lstStyle/>
          <a:p>
            <a:fld id="{1276F173-E288-A148-9593-6E5902626455}" type="slidenum">
              <a:rPr kumimoji="1" lang="zh-CN" altLang="en-US" smtClean="0"/>
              <a:t>8</a:t>
            </a:fld>
            <a:endParaRPr kumimoji="1" lang="zh-CN" altLang="en-US"/>
          </a:p>
        </p:txBody>
      </p:sp>
    </p:spTree>
    <p:extLst>
      <p:ext uri="{BB962C8B-B14F-4D97-AF65-F5344CB8AC3E}">
        <p14:creationId xmlns:p14="http://schemas.microsoft.com/office/powerpoint/2010/main" val="1185318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下面介绍一下基于模型的安卓</a:t>
            </a:r>
            <a:r>
              <a:rPr kumimoji="1" lang="en-US" altLang="zh-CN" dirty="0"/>
              <a:t>GUI</a:t>
            </a:r>
            <a:r>
              <a:rPr kumimoji="1" lang="zh-CN" altLang="en-US" dirty="0"/>
              <a:t>测试方法，</a:t>
            </a:r>
            <a:r>
              <a:rPr lang="zh-CN" altLang="en-US" sz="1200" b="0" i="0" u="none" strike="noStrike" kern="1200" dirty="0">
                <a:solidFill>
                  <a:schemeClr val="tx1"/>
                </a:solidFill>
                <a:effectLst/>
                <a:latin typeface="+mn-lt"/>
                <a:ea typeface="+mn-ea"/>
                <a:cs typeface="+mn-cs"/>
              </a:rPr>
              <a:t>图中展示了典型的基于模型的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测试流程，测试工具与应用软件迭代交互。刚开始时，测试工具的模型是一个空的状态机，随着每次迭代，测试工具做了如下几件事情：</a:t>
            </a:r>
          </a:p>
          <a:p>
            <a:r>
              <a:rPr lang="zh-CN" altLang="en-US" sz="1200" b="0" i="0" u="none" strike="noStrike" kern="1200" dirty="0">
                <a:solidFill>
                  <a:schemeClr val="tx1"/>
                </a:solidFill>
                <a:effectLst/>
                <a:latin typeface="+mn-lt"/>
                <a:ea typeface="+mn-ea"/>
                <a:cs typeface="+mn-cs"/>
              </a:rPr>
              <a:t>首先获取了应用软件当前的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树</a:t>
            </a:r>
          </a:p>
          <a:p>
            <a:r>
              <a:rPr lang="zh-CN" altLang="en-US" sz="1200" b="0" i="0" u="none" strike="noStrike" kern="1200" dirty="0">
                <a:solidFill>
                  <a:schemeClr val="tx1"/>
                </a:solidFill>
                <a:effectLst/>
                <a:latin typeface="+mn-lt"/>
                <a:ea typeface="+mn-ea"/>
                <a:cs typeface="+mn-cs"/>
              </a:rPr>
              <a:t>然后识别已经存在的状态，并创建新的状态</a:t>
            </a:r>
          </a:p>
          <a:p>
            <a:r>
              <a:rPr lang="zh-CN" altLang="en-US" sz="1200" b="0" i="0" u="none" strike="noStrike" kern="1200" dirty="0">
                <a:solidFill>
                  <a:schemeClr val="tx1"/>
                </a:solidFill>
                <a:effectLst/>
                <a:latin typeface="+mn-lt"/>
                <a:ea typeface="+mn-ea"/>
                <a:cs typeface="+mn-cs"/>
              </a:rPr>
              <a:t>最后选择一个模型动作，确定和</a:t>
            </a:r>
            <a:r>
              <a:rPr lang="en-US" altLang="zh-CN" sz="1200" b="0" i="0" u="none" strike="noStrike" kern="1200" dirty="0">
                <a:solidFill>
                  <a:schemeClr val="tx1"/>
                </a:solidFill>
                <a:effectLst/>
                <a:latin typeface="+mn-lt"/>
                <a:ea typeface="+mn-ea"/>
                <a:cs typeface="+mn-cs"/>
              </a:rPr>
              <a:t>app</a:t>
            </a:r>
            <a:r>
              <a:rPr lang="zh-CN" altLang="en-US" sz="1200" b="0" i="0" u="none" strike="noStrike" kern="1200" dirty="0">
                <a:solidFill>
                  <a:schemeClr val="tx1"/>
                </a:solidFill>
                <a:effectLst/>
                <a:latin typeface="+mn-lt"/>
                <a:ea typeface="+mn-ea"/>
                <a:cs typeface="+mn-cs"/>
              </a:rPr>
              <a:t>交互的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动作</a:t>
            </a:r>
          </a:p>
          <a:p>
            <a:r>
              <a:rPr lang="zh-CN" altLang="en-US" sz="1200" b="0" i="0" u="none" strike="noStrike" kern="1200" dirty="0">
                <a:solidFill>
                  <a:schemeClr val="tx1"/>
                </a:solidFill>
                <a:effectLst/>
                <a:latin typeface="+mn-lt"/>
                <a:ea typeface="+mn-ea"/>
                <a:cs typeface="+mn-cs"/>
              </a:rPr>
              <a:t>基于模型的</a:t>
            </a:r>
            <a:r>
              <a:rPr lang="en-US" altLang="zh-CN" sz="1200" b="0" i="0" u="none" strike="noStrike" kern="1200" dirty="0">
                <a:solidFill>
                  <a:schemeClr val="tx1"/>
                </a:solidFill>
                <a:effectLst/>
                <a:latin typeface="+mn-lt"/>
                <a:ea typeface="+mn-ea"/>
                <a:cs typeface="+mn-cs"/>
              </a:rPr>
              <a:t>GUI</a:t>
            </a:r>
            <a:r>
              <a:rPr lang="zh-CN" altLang="en-US" sz="1200" b="0" i="0" u="none" strike="noStrike" kern="1200" dirty="0">
                <a:solidFill>
                  <a:schemeClr val="tx1"/>
                </a:solidFill>
                <a:effectLst/>
                <a:latin typeface="+mn-lt"/>
                <a:ea typeface="+mn-ea"/>
                <a:cs typeface="+mn-cs"/>
              </a:rPr>
              <a:t>测试工具的目的在于发现更多的部件，并在已经发现的部件中测试他们的交互过程，现在的安卓应用界面中部件数量很庞大，需要将一些相同的模型动作进行抽象，以减少搜索的空间。</a:t>
            </a:r>
            <a:endParaRPr kumimoji="1" lang="zh-CN" altLang="en-US" dirty="0"/>
          </a:p>
        </p:txBody>
      </p:sp>
      <p:sp>
        <p:nvSpPr>
          <p:cNvPr id="4" name="灯片编号占位符 3"/>
          <p:cNvSpPr>
            <a:spLocks noGrp="1"/>
          </p:cNvSpPr>
          <p:nvPr>
            <p:ph type="sldNum" sz="quarter" idx="5"/>
          </p:nvPr>
        </p:nvSpPr>
        <p:spPr/>
        <p:txBody>
          <a:bodyPr/>
          <a:lstStyle/>
          <a:p>
            <a:fld id="{1276F173-E288-A148-9593-6E5902626455}" type="slidenum">
              <a:rPr kumimoji="1" lang="zh-CN" altLang="en-US" smtClean="0"/>
              <a:t>9</a:t>
            </a:fld>
            <a:endParaRPr kumimoji="1" lang="zh-CN" altLang="en-US"/>
          </a:p>
        </p:txBody>
      </p:sp>
    </p:spTree>
    <p:extLst>
      <p:ext uri="{BB962C8B-B14F-4D97-AF65-F5344CB8AC3E}">
        <p14:creationId xmlns:p14="http://schemas.microsoft.com/office/powerpoint/2010/main" val="272463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322785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97533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40160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1977335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53231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58187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866838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670303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036126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4304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6B3B4C1-C6C7-E146-A214-1FC198327EAE}" type="datetimeFigureOut">
              <a:rPr kumimoji="1" lang="zh-CN" altLang="en-US" smtClean="0"/>
              <a:t>2020/12/7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FA38973-DAF4-CE43-8516-E53E5FBDC405}" type="slidenum">
              <a:rPr kumimoji="1" lang="zh-CN" altLang="en-US" smtClean="0"/>
              <a:t>‹#›</a:t>
            </a:fld>
            <a:endParaRPr kumimoji="1" lang="zh-CN" altLang="en-US"/>
          </a:p>
        </p:txBody>
      </p:sp>
    </p:spTree>
    <p:extLst>
      <p:ext uri="{BB962C8B-B14F-4D97-AF65-F5344CB8AC3E}">
        <p14:creationId xmlns:p14="http://schemas.microsoft.com/office/powerpoint/2010/main" val="257594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3B4C1-C6C7-E146-A214-1FC198327EAE}" type="datetimeFigureOut">
              <a:rPr kumimoji="1" lang="zh-CN" altLang="en-US" smtClean="0"/>
              <a:t>2020/12/7</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38973-DAF4-CE43-8516-E53E5FBDC405}" type="slidenum">
              <a:rPr kumimoji="1" lang="zh-CN" altLang="en-US" smtClean="0"/>
              <a:t>‹#›</a:t>
            </a:fld>
            <a:endParaRPr kumimoji="1" lang="zh-CN" altLang="en-US"/>
          </a:p>
        </p:txBody>
      </p:sp>
      <p:pic>
        <p:nvPicPr>
          <p:cNvPr id="1026" name="Picture 2" descr="清华大学- 维基百科，自由的百科全书">
            <a:extLst>
              <a:ext uri="{FF2B5EF4-FFF2-40B4-BE49-F238E27FC236}">
                <a16:creationId xmlns:a16="http://schemas.microsoft.com/office/drawing/2014/main" id="{DA1BADB5-B493-2344-8523-4ECD6EFFBC79}"/>
              </a:ext>
            </a:extLst>
          </p:cNvPr>
          <p:cNvPicPr>
            <a:picLocks noChangeAspect="1" noChangeArrowheads="1"/>
          </p:cNvPicPr>
          <p:nvPr userDrawn="1"/>
        </p:nvPicPr>
        <p:blipFill>
          <a:blip r:embed="rId13">
            <a:alphaModFix amt="42000"/>
            <a:lum bright="70000" contrast="-70000"/>
            <a:extLst>
              <a:ext uri="{28A0092B-C50C-407E-A947-70E740481C1C}">
                <a14:useLocalDpi xmlns:a14="http://schemas.microsoft.com/office/drawing/2010/main" val="0"/>
              </a:ext>
            </a:extLst>
          </a:blip>
          <a:srcRect/>
          <a:stretch>
            <a:fillRect/>
          </a:stretch>
        </p:blipFill>
        <p:spPr bwMode="auto">
          <a:xfrm rot="2489342">
            <a:off x="-2564938" y="3001527"/>
            <a:ext cx="6370103" cy="63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28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0.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180.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8.png"/><Relationship Id="rId7" Type="http://schemas.openxmlformats.org/officeDocument/2006/relationships/diagramQuickStyle" Target="../diagrams/quickStyle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9.pn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1.xml"/><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260.png"/><Relationship Id="rId10" Type="http://schemas.openxmlformats.org/officeDocument/2006/relationships/image" Target="../media/image42.png"/><Relationship Id="rId4" Type="http://schemas.openxmlformats.org/officeDocument/2006/relationships/image" Target="../media/image250.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90.png"/><Relationship Id="rId5" Type="http://schemas.openxmlformats.org/officeDocument/2006/relationships/image" Target="../media/image40.png"/><Relationship Id="rId4" Type="http://schemas.openxmlformats.org/officeDocument/2006/relationships/image" Target="../media/image280.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25836"/>
            <a:ext cx="9144000" cy="2072638"/>
          </a:xfrm>
        </p:spPr>
        <p:txBody>
          <a:bodyPr>
            <a:noAutofit/>
          </a:bodyPr>
          <a:lstStyle/>
          <a:p>
            <a:r>
              <a:rPr kumimoji="1" lang="en" altLang="zh-CN" sz="3600" b="1" dirty="0"/>
              <a:t>Practical GUI Testing of Android Applications via</a:t>
            </a:r>
            <a:br>
              <a:rPr kumimoji="1" lang="en" altLang="zh-CN" sz="3600" b="1" dirty="0"/>
            </a:br>
            <a:r>
              <a:rPr kumimoji="1" lang="en" altLang="zh-CN" sz="3600" b="1" dirty="0"/>
              <a:t>Model Abstraction and Refinement</a:t>
            </a:r>
            <a:br>
              <a:rPr kumimoji="1" lang="en" altLang="zh-CN" sz="3600" dirty="0"/>
            </a:br>
            <a:r>
              <a:rPr kumimoji="1" lang="en" altLang="zh-CN" sz="3200" dirty="0"/>
              <a:t>ICSE </a:t>
            </a:r>
            <a:r>
              <a:rPr kumimoji="1" lang="en-US" altLang="zh-CN" sz="3200" dirty="0"/>
              <a:t>2019</a:t>
            </a:r>
            <a:endParaRPr kumimoji="1" lang="zh-CN" altLang="en-US" sz="3600" dirty="0"/>
          </a:p>
        </p:txBody>
      </p:sp>
      <p:sp>
        <p:nvSpPr>
          <p:cNvPr id="3" name="副标题 2"/>
          <p:cNvSpPr>
            <a:spLocks noGrp="1"/>
          </p:cNvSpPr>
          <p:nvPr>
            <p:ph type="subTitle" idx="1"/>
          </p:nvPr>
        </p:nvSpPr>
        <p:spPr>
          <a:xfrm>
            <a:off x="1524000" y="3199702"/>
            <a:ext cx="9144000" cy="1655762"/>
          </a:xfrm>
        </p:spPr>
        <p:txBody>
          <a:bodyPr>
            <a:normAutofit fontScale="77500" lnSpcReduction="20000"/>
          </a:bodyPr>
          <a:lstStyle/>
          <a:p>
            <a:r>
              <a:rPr kumimoji="1" lang="en" altLang="zh-CN" dirty="0" err="1"/>
              <a:t>Tianxiao</a:t>
            </a:r>
            <a:r>
              <a:rPr kumimoji="1" lang="en" altLang="zh-CN" dirty="0"/>
              <a:t> Gu</a:t>
            </a:r>
            <a:r>
              <a:rPr kumimoji="1" lang="en-US" altLang="zh-CN" dirty="0"/>
              <a:t>, </a:t>
            </a:r>
            <a:r>
              <a:rPr kumimoji="1" lang="en" altLang="zh-CN" dirty="0" err="1"/>
              <a:t>Chengnian</a:t>
            </a:r>
            <a:r>
              <a:rPr kumimoji="1" lang="en" altLang="zh-CN" dirty="0"/>
              <a:t> Sun, </a:t>
            </a:r>
            <a:r>
              <a:rPr kumimoji="1" lang="en" altLang="zh-CN" dirty="0" err="1"/>
              <a:t>Xiaoxing</a:t>
            </a:r>
            <a:r>
              <a:rPr kumimoji="1" lang="en" altLang="zh-CN" dirty="0"/>
              <a:t> Ma, Chun Cao</a:t>
            </a:r>
            <a:r>
              <a:rPr kumimoji="1" lang="en" altLang="zh-CN" b="1" dirty="0"/>
              <a:t>, </a:t>
            </a:r>
            <a:r>
              <a:rPr kumimoji="1" lang="en" altLang="zh-CN" dirty="0"/>
              <a:t>Chang Xu</a:t>
            </a:r>
          </a:p>
          <a:p>
            <a:r>
              <a:rPr kumimoji="1" lang="en" altLang="zh-CN" dirty="0"/>
              <a:t>Yuan Yao, </a:t>
            </a:r>
            <a:r>
              <a:rPr kumimoji="1" lang="en" altLang="zh-CN" dirty="0" err="1"/>
              <a:t>Qirun</a:t>
            </a:r>
            <a:r>
              <a:rPr kumimoji="1" lang="en" altLang="zh-CN" dirty="0"/>
              <a:t> Zhang, Jian Lu, </a:t>
            </a:r>
            <a:r>
              <a:rPr kumimoji="1" lang="en" altLang="zh-CN" dirty="0" err="1"/>
              <a:t>Zhendong</a:t>
            </a:r>
            <a:r>
              <a:rPr kumimoji="1" lang="en" altLang="zh-CN" dirty="0"/>
              <a:t> </a:t>
            </a:r>
            <a:r>
              <a:rPr kumimoji="1" lang="en" altLang="zh-CN" dirty="0" err="1"/>
              <a:t>Su</a:t>
            </a:r>
            <a:endParaRPr kumimoji="1" lang="en" altLang="zh-CN" dirty="0"/>
          </a:p>
          <a:p>
            <a:endParaRPr kumimoji="1" lang="en" altLang="zh-CN" dirty="0"/>
          </a:p>
          <a:p>
            <a:r>
              <a:rPr kumimoji="1" lang="zh-CN" altLang="en" dirty="0"/>
              <a:t>吴家行</a:t>
            </a:r>
            <a:r>
              <a:rPr kumimoji="1" lang="zh-CN" altLang="en-US" dirty="0"/>
              <a:t> </a:t>
            </a:r>
            <a:r>
              <a:rPr kumimoji="1" lang="en-US" altLang="zh-CN" dirty="0"/>
              <a:t>2020213991</a:t>
            </a:r>
          </a:p>
          <a:p>
            <a:r>
              <a:rPr kumimoji="1" lang="zh-CN" altLang="en-US" dirty="0"/>
              <a:t>黄城恩 </a:t>
            </a:r>
            <a:r>
              <a:rPr kumimoji="1" lang="en-US" altLang="zh-CN" dirty="0"/>
              <a:t>2020270152</a:t>
            </a:r>
            <a:endParaRPr kumimoji="1" lang="zh-CN" altLang="en-US" dirty="0"/>
          </a:p>
        </p:txBody>
      </p:sp>
      <p:pic>
        <p:nvPicPr>
          <p:cNvPr id="4" name="图片 3">
            <a:extLst>
              <a:ext uri="{FF2B5EF4-FFF2-40B4-BE49-F238E27FC236}">
                <a16:creationId xmlns:a16="http://schemas.microsoft.com/office/drawing/2014/main" id="{BD253C01-2B3D-ED4A-A8ED-C029C4FAC9D8}"/>
              </a:ext>
            </a:extLst>
          </p:cNvPr>
          <p:cNvPicPr>
            <a:picLocks noChangeAspect="1"/>
          </p:cNvPicPr>
          <p:nvPr/>
        </p:nvPicPr>
        <p:blipFill>
          <a:blip r:embed="rId3"/>
          <a:stretch>
            <a:fillRect/>
          </a:stretch>
        </p:blipFill>
        <p:spPr>
          <a:xfrm>
            <a:off x="3655087" y="4905939"/>
            <a:ext cx="1375191" cy="1375191"/>
          </a:xfrm>
          <a:prstGeom prst="rect">
            <a:avLst/>
          </a:prstGeom>
        </p:spPr>
      </p:pic>
      <p:pic>
        <p:nvPicPr>
          <p:cNvPr id="5" name="图片 4">
            <a:extLst>
              <a:ext uri="{FF2B5EF4-FFF2-40B4-BE49-F238E27FC236}">
                <a16:creationId xmlns:a16="http://schemas.microsoft.com/office/drawing/2014/main" id="{A951C6A5-BB88-1B40-A558-D501BFDB9000}"/>
              </a:ext>
            </a:extLst>
          </p:cNvPr>
          <p:cNvPicPr>
            <a:picLocks noChangeAspect="1"/>
          </p:cNvPicPr>
          <p:nvPr/>
        </p:nvPicPr>
        <p:blipFill>
          <a:blip r:embed="rId4"/>
          <a:stretch>
            <a:fillRect/>
          </a:stretch>
        </p:blipFill>
        <p:spPr>
          <a:xfrm>
            <a:off x="7488293" y="4873850"/>
            <a:ext cx="1375191" cy="1375191"/>
          </a:xfrm>
          <a:prstGeom prst="rect">
            <a:avLst/>
          </a:prstGeom>
        </p:spPr>
      </p:pic>
      <p:pic>
        <p:nvPicPr>
          <p:cNvPr id="6" name="图片 5">
            <a:extLst>
              <a:ext uri="{FF2B5EF4-FFF2-40B4-BE49-F238E27FC236}">
                <a16:creationId xmlns:a16="http://schemas.microsoft.com/office/drawing/2014/main" id="{E75E4A73-9154-734F-B33B-1016C881A178}"/>
              </a:ext>
            </a:extLst>
          </p:cNvPr>
          <p:cNvPicPr>
            <a:picLocks noChangeAspect="1"/>
          </p:cNvPicPr>
          <p:nvPr/>
        </p:nvPicPr>
        <p:blipFill>
          <a:blip r:embed="rId5"/>
          <a:stretch>
            <a:fillRect/>
          </a:stretch>
        </p:blipFill>
        <p:spPr>
          <a:xfrm>
            <a:off x="5571690" y="4873850"/>
            <a:ext cx="1375191" cy="1723573"/>
          </a:xfrm>
          <a:prstGeom prst="rect">
            <a:avLst/>
          </a:prstGeom>
        </p:spPr>
      </p:pic>
    </p:spTree>
    <p:extLst>
      <p:ext uri="{BB962C8B-B14F-4D97-AF65-F5344CB8AC3E}">
        <p14:creationId xmlns:p14="http://schemas.microsoft.com/office/powerpoint/2010/main" val="1373936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C052C-689F-344C-A3A3-1352C56CE01B}"/>
              </a:ext>
            </a:extLst>
          </p:cNvPr>
          <p:cNvSpPr>
            <a:spLocks noGrp="1"/>
          </p:cNvSpPr>
          <p:nvPr>
            <p:ph type="title"/>
          </p:nvPr>
        </p:nvSpPr>
        <p:spPr/>
        <p:txBody>
          <a:bodyPr/>
          <a:lstStyle/>
          <a:p>
            <a:r>
              <a:rPr kumimoji="1" lang="en-US" altLang="zh-CN" dirty="0"/>
              <a:t>State Abstraction</a:t>
            </a:r>
            <a:endParaRPr kumimoji="1" lang="zh-CN" altLang="en-US" dirty="0"/>
          </a:p>
        </p:txBody>
      </p:sp>
      <p:sp>
        <p:nvSpPr>
          <p:cNvPr id="3" name="内容占位符 2">
            <a:extLst>
              <a:ext uri="{FF2B5EF4-FFF2-40B4-BE49-F238E27FC236}">
                <a16:creationId xmlns:a16="http://schemas.microsoft.com/office/drawing/2014/main" id="{48998A10-4619-F24D-A48D-0A26C5018687}"/>
              </a:ext>
            </a:extLst>
          </p:cNvPr>
          <p:cNvSpPr>
            <a:spLocks noGrp="1"/>
          </p:cNvSpPr>
          <p:nvPr>
            <p:ph idx="1"/>
          </p:nvPr>
        </p:nvSpPr>
        <p:spPr>
          <a:xfrm>
            <a:off x="838200" y="2447925"/>
            <a:ext cx="10363200" cy="4351338"/>
          </a:xfrm>
        </p:spPr>
        <p:txBody>
          <a:bodyPr/>
          <a:lstStyle/>
          <a:p>
            <a:r>
              <a:rPr kumimoji="1" lang="en-US" altLang="zh-CN" dirty="0"/>
              <a:t>State abstraction refers to the procedure that identiﬁes equivalent GUI trees and actions, and maps them to the same state and the same model action, respectively.</a:t>
            </a:r>
          </a:p>
          <a:p>
            <a:r>
              <a:rPr kumimoji="1" lang="en-US" altLang="zh-CN" dirty="0"/>
              <a:t>State abstraction determines two </a:t>
            </a:r>
            <a:r>
              <a:rPr kumimoji="1" lang="en-US" altLang="zh-CN" b="1" dirty="0"/>
              <a:t>GUI actions </a:t>
            </a:r>
            <a:r>
              <a:rPr kumimoji="1" lang="en-US" altLang="zh-CN" dirty="0"/>
              <a:t>as equivalent if</a:t>
            </a:r>
          </a:p>
          <a:p>
            <a:pPr marL="514350" indent="-514350">
              <a:buAutoNum type="arabicParenBoth"/>
            </a:pPr>
            <a:r>
              <a:rPr kumimoji="1" lang="en-US" altLang="zh-CN" dirty="0"/>
              <a:t>they have the same action type and,</a:t>
            </a:r>
          </a:p>
          <a:p>
            <a:pPr marL="514350" indent="-514350">
              <a:buAutoNum type="arabicParenBoth"/>
            </a:pPr>
            <a:r>
              <a:rPr kumimoji="1" lang="en-US" altLang="zh-CN" dirty="0"/>
              <a:t>their full attribute paths can be reduced to the same attribute path </a:t>
            </a:r>
            <a:r>
              <a:rPr kumimoji="1" lang="el-GR" altLang="zh-CN" dirty="0"/>
              <a:t>π </a:t>
            </a:r>
            <a:r>
              <a:rPr kumimoji="1" lang="en-US" altLang="zh-CN" dirty="0"/>
              <a:t>by removing irrelevant attributes under certain reduction rules.</a:t>
            </a:r>
          </a:p>
          <a:p>
            <a:r>
              <a:rPr kumimoji="1" lang="en-US" altLang="zh-CN" dirty="0"/>
              <a:t>State abstraction determines two </a:t>
            </a:r>
            <a:r>
              <a:rPr kumimoji="1" lang="en-US" altLang="zh-CN" b="1" dirty="0"/>
              <a:t>GUI trees </a:t>
            </a:r>
            <a:r>
              <a:rPr kumimoji="1" lang="en-US" altLang="zh-CN" dirty="0"/>
              <a:t>as equivalent if all of their GUI actions can be reduced to the same set of attribute paths.</a:t>
            </a:r>
            <a:endParaRPr kumimoji="1" lang="zh-CN" altLang="en-US" dirty="0"/>
          </a:p>
        </p:txBody>
      </p:sp>
      <p:pic>
        <p:nvPicPr>
          <p:cNvPr id="10" name="图片 9">
            <a:extLst>
              <a:ext uri="{FF2B5EF4-FFF2-40B4-BE49-F238E27FC236}">
                <a16:creationId xmlns:a16="http://schemas.microsoft.com/office/drawing/2014/main" id="{8C0F5AD5-9BF2-0444-937B-C122B4F2BC4C}"/>
              </a:ext>
            </a:extLst>
          </p:cNvPr>
          <p:cNvPicPr>
            <a:picLocks noChangeAspect="1"/>
          </p:cNvPicPr>
          <p:nvPr/>
        </p:nvPicPr>
        <p:blipFill>
          <a:blip r:embed="rId3"/>
          <a:stretch>
            <a:fillRect/>
          </a:stretch>
        </p:blipFill>
        <p:spPr>
          <a:xfrm>
            <a:off x="5511800" y="262210"/>
            <a:ext cx="4248136" cy="2250939"/>
          </a:xfrm>
          <a:prstGeom prst="rect">
            <a:avLst/>
          </a:prstGeom>
        </p:spPr>
      </p:pic>
    </p:spTree>
    <p:extLst>
      <p:ext uri="{BB962C8B-B14F-4D97-AF65-F5344CB8AC3E}">
        <p14:creationId xmlns:p14="http://schemas.microsoft.com/office/powerpoint/2010/main" val="140923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76C75-CE0E-E44D-8147-1F515D5462C5}"/>
              </a:ext>
            </a:extLst>
          </p:cNvPr>
          <p:cNvSpPr>
            <a:spLocks noGrp="1"/>
          </p:cNvSpPr>
          <p:nvPr>
            <p:ph type="title"/>
          </p:nvPr>
        </p:nvSpPr>
        <p:spPr/>
        <p:txBody>
          <a:bodyPr/>
          <a:lstStyle/>
          <a:p>
            <a:r>
              <a:rPr kumimoji="1" lang="en-US" altLang="zh-CN" dirty="0"/>
              <a:t>An</a:t>
            </a:r>
            <a:r>
              <a:rPr kumimoji="1" lang="zh-CN" altLang="en-US" dirty="0"/>
              <a:t> </a:t>
            </a:r>
            <a:r>
              <a:rPr kumimoji="1" lang="en-US" altLang="zh-CN" dirty="0"/>
              <a:t>Illustrative</a:t>
            </a:r>
            <a:r>
              <a:rPr kumimoji="1" lang="zh-CN" altLang="en-US" dirty="0"/>
              <a:t> </a:t>
            </a:r>
            <a:r>
              <a:rPr kumimoji="1" lang="en-US" altLang="zh-CN" dirty="0"/>
              <a:t>Example</a:t>
            </a:r>
            <a:endParaRPr kumimoji="1" lang="zh-CN" altLang="en-US" dirty="0"/>
          </a:p>
        </p:txBody>
      </p:sp>
      <p:pic>
        <p:nvPicPr>
          <p:cNvPr id="4" name="图片 3">
            <a:extLst>
              <a:ext uri="{FF2B5EF4-FFF2-40B4-BE49-F238E27FC236}">
                <a16:creationId xmlns:a16="http://schemas.microsoft.com/office/drawing/2014/main" id="{D476D793-7E8F-6E48-A7C1-EFB366C33B91}"/>
              </a:ext>
            </a:extLst>
          </p:cNvPr>
          <p:cNvPicPr>
            <a:picLocks noChangeAspect="1"/>
          </p:cNvPicPr>
          <p:nvPr/>
        </p:nvPicPr>
        <p:blipFill>
          <a:blip r:embed="rId3"/>
          <a:stretch>
            <a:fillRect/>
          </a:stretch>
        </p:blipFill>
        <p:spPr>
          <a:xfrm>
            <a:off x="609130" y="1697124"/>
            <a:ext cx="3072935" cy="4795751"/>
          </a:xfrm>
          <a:prstGeom prst="rect">
            <a:avLst/>
          </a:prstGeom>
          <a:effectLst>
            <a:outerShdw blurRad="63500" sx="102000" sy="102000" algn="ctr" rotWithShape="0">
              <a:prstClr val="black">
                <a:alpha val="40000"/>
              </a:prstClr>
            </a:outerShdw>
          </a:effectLst>
        </p:spPr>
      </p:pic>
      <p:pic>
        <p:nvPicPr>
          <p:cNvPr id="5" name="图片 4">
            <a:extLst>
              <a:ext uri="{FF2B5EF4-FFF2-40B4-BE49-F238E27FC236}">
                <a16:creationId xmlns:a16="http://schemas.microsoft.com/office/drawing/2014/main" id="{CD4E763F-EFBB-A041-AE46-AF9E3D0019CD}"/>
              </a:ext>
            </a:extLst>
          </p:cNvPr>
          <p:cNvPicPr>
            <a:picLocks noChangeAspect="1"/>
          </p:cNvPicPr>
          <p:nvPr/>
        </p:nvPicPr>
        <p:blipFill>
          <a:blip r:embed="rId4"/>
          <a:stretch>
            <a:fillRect/>
          </a:stretch>
        </p:blipFill>
        <p:spPr>
          <a:xfrm>
            <a:off x="5969557" y="1525450"/>
            <a:ext cx="2717800" cy="2812685"/>
          </a:xfrm>
          <a:prstGeom prst="rect">
            <a:avLst/>
          </a:prstGeom>
        </p:spPr>
      </p:pic>
      <p:cxnSp>
        <p:nvCxnSpPr>
          <p:cNvPr id="7" name="直线箭头连接符 6">
            <a:extLst>
              <a:ext uri="{FF2B5EF4-FFF2-40B4-BE49-F238E27FC236}">
                <a16:creationId xmlns:a16="http://schemas.microsoft.com/office/drawing/2014/main" id="{3AD433EF-CFAF-0845-9877-F6CF7AF5D151}"/>
              </a:ext>
            </a:extLst>
          </p:cNvPr>
          <p:cNvCxnSpPr>
            <a:cxnSpLocks/>
          </p:cNvCxnSpPr>
          <p:nvPr/>
        </p:nvCxnSpPr>
        <p:spPr>
          <a:xfrm flipV="1">
            <a:off x="3579297" y="2532335"/>
            <a:ext cx="1183976" cy="497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8FB4851D-C0BB-5C47-9641-CE33CB606010}"/>
              </a:ext>
            </a:extLst>
          </p:cNvPr>
          <p:cNvCxnSpPr>
            <a:cxnSpLocks/>
          </p:cNvCxnSpPr>
          <p:nvPr/>
        </p:nvCxnSpPr>
        <p:spPr>
          <a:xfrm flipV="1">
            <a:off x="3563658" y="3469988"/>
            <a:ext cx="1227067" cy="3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AFAD1908-F848-DB4B-83FD-7DAA4D3D4340}"/>
              </a:ext>
            </a:extLst>
          </p:cNvPr>
          <p:cNvCxnSpPr>
            <a:cxnSpLocks/>
          </p:cNvCxnSpPr>
          <p:nvPr/>
        </p:nvCxnSpPr>
        <p:spPr>
          <a:xfrm>
            <a:off x="3536206" y="3941542"/>
            <a:ext cx="1227067" cy="522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18536402-90F0-D34F-8D6F-5DD17C3EF4F5}"/>
              </a:ext>
            </a:extLst>
          </p:cNvPr>
          <p:cNvSpPr>
            <a:spLocks noChangeAspect="1"/>
          </p:cNvSpPr>
          <p:nvPr/>
        </p:nvSpPr>
        <p:spPr>
          <a:xfrm>
            <a:off x="4974726" y="2181942"/>
            <a:ext cx="540000" cy="54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X</a:t>
            </a:r>
            <a:endParaRPr kumimoji="1" lang="zh-CN" altLang="en-US" sz="2400" dirty="0"/>
          </a:p>
        </p:txBody>
      </p:sp>
      <p:sp>
        <p:nvSpPr>
          <p:cNvPr id="11" name="椭圆 10">
            <a:extLst>
              <a:ext uri="{FF2B5EF4-FFF2-40B4-BE49-F238E27FC236}">
                <a16:creationId xmlns:a16="http://schemas.microsoft.com/office/drawing/2014/main" id="{91C464D7-5FF3-2841-9B4A-9FB55785A8C3}"/>
              </a:ext>
            </a:extLst>
          </p:cNvPr>
          <p:cNvSpPr>
            <a:spLocks noChangeAspect="1"/>
          </p:cNvSpPr>
          <p:nvPr/>
        </p:nvSpPr>
        <p:spPr>
          <a:xfrm>
            <a:off x="4974726" y="3215542"/>
            <a:ext cx="540000" cy="540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P</a:t>
            </a:r>
            <a:endParaRPr kumimoji="1" lang="zh-CN" altLang="en-US" sz="2400" dirty="0"/>
          </a:p>
        </p:txBody>
      </p:sp>
      <p:sp>
        <p:nvSpPr>
          <p:cNvPr id="12" name="椭圆 11">
            <a:extLst>
              <a:ext uri="{FF2B5EF4-FFF2-40B4-BE49-F238E27FC236}">
                <a16:creationId xmlns:a16="http://schemas.microsoft.com/office/drawing/2014/main" id="{1B5B9DA0-6BAF-7B45-8A2F-BAC083209369}"/>
              </a:ext>
            </a:extLst>
          </p:cNvPr>
          <p:cNvSpPr>
            <a:spLocks noChangeAspect="1"/>
          </p:cNvSpPr>
          <p:nvPr/>
        </p:nvSpPr>
        <p:spPr>
          <a:xfrm>
            <a:off x="4974726" y="4327189"/>
            <a:ext cx="540000" cy="540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t>W</a:t>
            </a:r>
            <a:endParaRPr kumimoji="1" lang="zh-CN" altLang="en-US" sz="2400" dirty="0"/>
          </a:p>
        </p:txBody>
      </p:sp>
      <p:sp>
        <p:nvSpPr>
          <p:cNvPr id="13" name="矩形 12">
            <a:extLst>
              <a:ext uri="{FF2B5EF4-FFF2-40B4-BE49-F238E27FC236}">
                <a16:creationId xmlns:a16="http://schemas.microsoft.com/office/drawing/2014/main" id="{4393CCA2-6E71-6F46-A22C-C90CB2EAE8EC}"/>
              </a:ext>
            </a:extLst>
          </p:cNvPr>
          <p:cNvSpPr/>
          <p:nvPr/>
        </p:nvSpPr>
        <p:spPr>
          <a:xfrm>
            <a:off x="6818647" y="4507420"/>
            <a:ext cx="4944856" cy="1384995"/>
          </a:xfrm>
          <a:prstGeom prst="rect">
            <a:avLst/>
          </a:prstGeom>
        </p:spPr>
        <p:txBody>
          <a:bodyPr wrap="square">
            <a:spAutoFit/>
          </a:bodyPr>
          <a:lstStyle/>
          <a:p>
            <a:r>
              <a:rPr kumimoji="1" lang="en-US" altLang="zh-CN" sz="2800" dirty="0"/>
              <a:t>We</a:t>
            </a:r>
            <a:r>
              <a:rPr kumimoji="1" lang="zh-CN" altLang="en-US" sz="2800" dirty="0"/>
              <a:t> </a:t>
            </a:r>
            <a:r>
              <a:rPr kumimoji="1" lang="en-US" altLang="zh-CN" sz="2800" dirty="0"/>
              <a:t>need</a:t>
            </a:r>
            <a:r>
              <a:rPr kumimoji="1" lang="zh-CN" altLang="en-US" sz="2800" dirty="0"/>
              <a:t> </a:t>
            </a:r>
            <a:r>
              <a:rPr kumimoji="1" lang="en-US" altLang="zh-CN" sz="2800" dirty="0"/>
              <a:t>a model that sees there are </a:t>
            </a:r>
            <a:r>
              <a:rPr kumimoji="1" lang="en-US" altLang="zh-CN" sz="2800" dirty="0">
                <a:solidFill>
                  <a:srgbClr val="FF0000"/>
                </a:solidFill>
              </a:rPr>
              <a:t>three different </a:t>
            </a:r>
            <a:r>
              <a:rPr kumimoji="1" lang="en-US" altLang="zh-CN" sz="2800" dirty="0"/>
              <a:t>widgets in the list.</a:t>
            </a:r>
            <a:endParaRPr lang="zh-CN" altLang="en-US" sz="2800" dirty="0"/>
          </a:p>
        </p:txBody>
      </p:sp>
      <p:sp>
        <p:nvSpPr>
          <p:cNvPr id="14" name="椭圆 13">
            <a:extLst>
              <a:ext uri="{FF2B5EF4-FFF2-40B4-BE49-F238E27FC236}">
                <a16:creationId xmlns:a16="http://schemas.microsoft.com/office/drawing/2014/main" id="{455C6D21-B4FF-8A47-A49E-0273639E78CD}"/>
              </a:ext>
            </a:extLst>
          </p:cNvPr>
          <p:cNvSpPr>
            <a:spLocks noChangeAspect="1"/>
          </p:cNvSpPr>
          <p:nvPr/>
        </p:nvSpPr>
        <p:spPr>
          <a:xfrm>
            <a:off x="10300834" y="2451942"/>
            <a:ext cx="1124937" cy="1124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400" dirty="0"/>
              <a:t>?</a:t>
            </a:r>
            <a:endParaRPr kumimoji="1" lang="zh-CN" altLang="en-US" sz="5400" i="1" dirty="0"/>
          </a:p>
        </p:txBody>
      </p:sp>
      <p:sp>
        <p:nvSpPr>
          <p:cNvPr id="15" name="右箭头 14">
            <a:extLst>
              <a:ext uri="{FF2B5EF4-FFF2-40B4-BE49-F238E27FC236}">
                <a16:creationId xmlns:a16="http://schemas.microsoft.com/office/drawing/2014/main" id="{83534A5C-97FA-8642-BE5F-03B15508EA76}"/>
              </a:ext>
            </a:extLst>
          </p:cNvPr>
          <p:cNvSpPr/>
          <p:nvPr/>
        </p:nvSpPr>
        <p:spPr>
          <a:xfrm>
            <a:off x="8975758" y="2729852"/>
            <a:ext cx="930729" cy="569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802B1A2-B56C-1740-A520-24E3CA381779}"/>
              </a:ext>
            </a:extLst>
          </p:cNvPr>
          <p:cNvSpPr/>
          <p:nvPr/>
        </p:nvSpPr>
        <p:spPr>
          <a:xfrm>
            <a:off x="7419242" y="1296381"/>
            <a:ext cx="1556516" cy="523220"/>
          </a:xfrm>
          <a:prstGeom prst="rect">
            <a:avLst/>
          </a:prstGeom>
        </p:spPr>
        <p:txBody>
          <a:bodyPr wrap="none">
            <a:spAutoFit/>
          </a:bodyPr>
          <a:lstStyle/>
          <a:p>
            <a:r>
              <a:rPr kumimoji="1" lang="en-US" altLang="zh-CN" sz="2800" dirty="0"/>
              <a:t>GUI</a:t>
            </a:r>
            <a:r>
              <a:rPr kumimoji="1" lang="zh-CN" altLang="en-US" sz="2800" dirty="0"/>
              <a:t> </a:t>
            </a:r>
            <a:r>
              <a:rPr kumimoji="1" lang="en-US" altLang="zh-CN" sz="2800" dirty="0"/>
              <a:t>State</a:t>
            </a:r>
            <a:endParaRPr lang="zh-CN" altLang="en-US" sz="2800" dirty="0"/>
          </a:p>
        </p:txBody>
      </p:sp>
      <p:sp>
        <p:nvSpPr>
          <p:cNvPr id="17" name="矩形 16">
            <a:extLst>
              <a:ext uri="{FF2B5EF4-FFF2-40B4-BE49-F238E27FC236}">
                <a16:creationId xmlns:a16="http://schemas.microsoft.com/office/drawing/2014/main" id="{921500AF-8660-A540-B9E3-039532C05D2F}"/>
              </a:ext>
            </a:extLst>
          </p:cNvPr>
          <p:cNvSpPr/>
          <p:nvPr/>
        </p:nvSpPr>
        <p:spPr>
          <a:xfrm>
            <a:off x="9893641" y="1795508"/>
            <a:ext cx="1955664" cy="523220"/>
          </a:xfrm>
          <a:prstGeom prst="rect">
            <a:avLst/>
          </a:prstGeom>
        </p:spPr>
        <p:txBody>
          <a:bodyPr wrap="none">
            <a:spAutoFit/>
          </a:bodyPr>
          <a:lstStyle/>
          <a:p>
            <a:r>
              <a:rPr kumimoji="1" lang="en-US" altLang="zh-CN" sz="2800" dirty="0"/>
              <a:t>Model</a:t>
            </a:r>
            <a:r>
              <a:rPr kumimoji="1" lang="zh-CN" altLang="en-US" sz="2800" dirty="0"/>
              <a:t> </a:t>
            </a:r>
            <a:r>
              <a:rPr kumimoji="1" lang="en-US" altLang="zh-CN" sz="2800" dirty="0"/>
              <a:t>State</a:t>
            </a:r>
            <a:endParaRPr lang="zh-CN" altLang="en-US" sz="2800" dirty="0"/>
          </a:p>
        </p:txBody>
      </p:sp>
      <p:sp>
        <p:nvSpPr>
          <p:cNvPr id="18" name="矩形 17">
            <a:extLst>
              <a:ext uri="{FF2B5EF4-FFF2-40B4-BE49-F238E27FC236}">
                <a16:creationId xmlns:a16="http://schemas.microsoft.com/office/drawing/2014/main" id="{5B50185B-0BFA-2843-B2BB-C21CCFCF4D76}"/>
              </a:ext>
            </a:extLst>
          </p:cNvPr>
          <p:cNvSpPr/>
          <p:nvPr/>
        </p:nvSpPr>
        <p:spPr>
          <a:xfrm>
            <a:off x="3728876" y="1441150"/>
            <a:ext cx="731290" cy="523220"/>
          </a:xfrm>
          <a:prstGeom prst="rect">
            <a:avLst/>
          </a:prstGeom>
        </p:spPr>
        <p:txBody>
          <a:bodyPr wrap="none">
            <a:spAutoFit/>
          </a:bodyPr>
          <a:lstStyle/>
          <a:p>
            <a:r>
              <a:rPr kumimoji="1" lang="en-US" altLang="zh-CN" sz="2800" dirty="0"/>
              <a:t>GUI</a:t>
            </a:r>
            <a:endParaRPr lang="zh-CN" altLang="en-US" sz="2800" dirty="0"/>
          </a:p>
        </p:txBody>
      </p:sp>
    </p:spTree>
    <p:extLst>
      <p:ext uri="{BB962C8B-B14F-4D97-AF65-F5344CB8AC3E}">
        <p14:creationId xmlns:p14="http://schemas.microsoft.com/office/powerpoint/2010/main" val="395516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Stoat</a:t>
            </a:r>
            <a:endParaRPr kumimoji="1" lang="zh-CN" altLang="en-US" dirty="0"/>
          </a:p>
        </p:txBody>
      </p:sp>
      <p:sp>
        <p:nvSpPr>
          <p:cNvPr id="19" name="文本框 18">
            <a:extLst>
              <a:ext uri="{FF2B5EF4-FFF2-40B4-BE49-F238E27FC236}">
                <a16:creationId xmlns:a16="http://schemas.microsoft.com/office/drawing/2014/main" id="{8F29AF48-FE7B-E64F-8CA7-7F034F72FE7D}"/>
              </a:ext>
            </a:extLst>
          </p:cNvPr>
          <p:cNvSpPr txBox="1"/>
          <p:nvPr/>
        </p:nvSpPr>
        <p:spPr>
          <a:xfrm>
            <a:off x="1689876" y="5449951"/>
            <a:ext cx="662269" cy="646331"/>
          </a:xfrm>
          <a:prstGeom prst="rect">
            <a:avLst/>
          </a:prstGeom>
          <a:noFill/>
        </p:spPr>
        <p:txBody>
          <a:bodyPr wrap="square" rtlCol="0">
            <a:spAutoFit/>
          </a:bodyPr>
          <a:lstStyle>
            <a:defPPr>
              <a:defRPr lang="zh-CN"/>
            </a:defPPr>
            <a:lvl1pPr>
              <a:defRPr kumimoji="1"/>
            </a:lvl1pPr>
          </a:lstStyle>
          <a:p>
            <a:r>
              <a:rPr lang="en-US" altLang="zh-CN" dirty="0"/>
              <a:t>GUI</a:t>
            </a:r>
          </a:p>
          <a:p>
            <a:r>
              <a:rPr lang="en-US" altLang="zh-CN" dirty="0"/>
              <a:t>Tree</a:t>
            </a:r>
            <a:endParaRPr lang="zh-CN" altLang="en-US" dirty="0"/>
          </a:p>
        </p:txBody>
      </p:sp>
      <p:pic>
        <p:nvPicPr>
          <p:cNvPr id="3" name="图片 2">
            <a:extLst>
              <a:ext uri="{FF2B5EF4-FFF2-40B4-BE49-F238E27FC236}">
                <a16:creationId xmlns:a16="http://schemas.microsoft.com/office/drawing/2014/main" id="{04919B06-C93D-A048-B4CF-66CFEAE47A0F}"/>
              </a:ext>
            </a:extLst>
          </p:cNvPr>
          <p:cNvPicPr>
            <a:picLocks noChangeAspect="1"/>
          </p:cNvPicPr>
          <p:nvPr/>
        </p:nvPicPr>
        <p:blipFill>
          <a:blip r:embed="rId3"/>
          <a:stretch>
            <a:fillRect/>
          </a:stretch>
        </p:blipFill>
        <p:spPr>
          <a:xfrm>
            <a:off x="6834801" y="2939215"/>
            <a:ext cx="1646156" cy="1798109"/>
          </a:xfrm>
          <a:prstGeom prst="rect">
            <a:avLst/>
          </a:prstGeom>
        </p:spPr>
      </p:pic>
      <p:pic>
        <p:nvPicPr>
          <p:cNvPr id="7" name="图片 6">
            <a:extLst>
              <a:ext uri="{FF2B5EF4-FFF2-40B4-BE49-F238E27FC236}">
                <a16:creationId xmlns:a16="http://schemas.microsoft.com/office/drawing/2014/main" id="{498B1616-E24D-5E4E-A347-C085F59D3436}"/>
              </a:ext>
            </a:extLst>
          </p:cNvPr>
          <p:cNvPicPr>
            <a:picLocks noChangeAspect="1"/>
          </p:cNvPicPr>
          <p:nvPr/>
        </p:nvPicPr>
        <p:blipFill rotWithShape="1">
          <a:blip r:embed="rId4"/>
          <a:srcRect t="2604"/>
          <a:stretch/>
        </p:blipFill>
        <p:spPr>
          <a:xfrm>
            <a:off x="4045516" y="2956149"/>
            <a:ext cx="1854200" cy="1781175"/>
          </a:xfrm>
          <a:prstGeom prst="rect">
            <a:avLst/>
          </a:prstGeom>
        </p:spPr>
      </p:pic>
      <p:sp>
        <p:nvSpPr>
          <p:cNvPr id="36" name="文本框 35">
            <a:extLst>
              <a:ext uri="{FF2B5EF4-FFF2-40B4-BE49-F238E27FC236}">
                <a16:creationId xmlns:a16="http://schemas.microsoft.com/office/drawing/2014/main" id="{B46042C0-FABE-244F-9991-AFC7E14C43B2}"/>
              </a:ext>
            </a:extLst>
          </p:cNvPr>
          <p:cNvSpPr txBox="1"/>
          <p:nvPr/>
        </p:nvSpPr>
        <p:spPr>
          <a:xfrm>
            <a:off x="7145707" y="5144169"/>
            <a:ext cx="1606537"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State</a:t>
            </a:r>
            <a:endParaRPr kumimoji="1" lang="zh-CN" altLang="en-US" dirty="0"/>
          </a:p>
        </p:txBody>
      </p:sp>
      <p:pic>
        <p:nvPicPr>
          <p:cNvPr id="16" name="图片 15">
            <a:extLst>
              <a:ext uri="{FF2B5EF4-FFF2-40B4-BE49-F238E27FC236}">
                <a16:creationId xmlns:a16="http://schemas.microsoft.com/office/drawing/2014/main" id="{92859C17-3B45-6344-8FFA-0DE1BA066F28}"/>
              </a:ext>
            </a:extLst>
          </p:cNvPr>
          <p:cNvPicPr>
            <a:picLocks noChangeAspect="1"/>
          </p:cNvPicPr>
          <p:nvPr/>
        </p:nvPicPr>
        <p:blipFill>
          <a:blip r:embed="rId5"/>
          <a:stretch>
            <a:fillRect/>
          </a:stretch>
        </p:blipFill>
        <p:spPr>
          <a:xfrm>
            <a:off x="993245" y="2332974"/>
            <a:ext cx="2717800" cy="2812685"/>
          </a:xfrm>
          <a:prstGeom prst="rect">
            <a:avLst/>
          </a:prstGeom>
        </p:spPr>
      </p:pic>
      <p:sp>
        <p:nvSpPr>
          <p:cNvPr id="4" name="右箭头 3">
            <a:extLst>
              <a:ext uri="{FF2B5EF4-FFF2-40B4-BE49-F238E27FC236}">
                <a16:creationId xmlns:a16="http://schemas.microsoft.com/office/drawing/2014/main" id="{FDACA199-F81F-3246-B211-58468C221830}"/>
              </a:ext>
            </a:extLst>
          </p:cNvPr>
          <p:cNvSpPr/>
          <p:nvPr/>
        </p:nvSpPr>
        <p:spPr>
          <a:xfrm>
            <a:off x="6096000" y="3739316"/>
            <a:ext cx="511786" cy="552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D191BF4-A8B7-4E43-8870-C9D607817B9F}"/>
              </a:ext>
            </a:extLst>
          </p:cNvPr>
          <p:cNvSpPr txBox="1"/>
          <p:nvPr/>
        </p:nvSpPr>
        <p:spPr>
          <a:xfrm>
            <a:off x="4402081" y="5144169"/>
            <a:ext cx="1606537" cy="369332"/>
          </a:xfrm>
          <a:prstGeom prst="rect">
            <a:avLst/>
          </a:prstGeom>
          <a:noFill/>
        </p:spPr>
        <p:txBody>
          <a:bodyPr wrap="square" rtlCol="0">
            <a:spAutoFit/>
          </a:bodyPr>
          <a:lstStyle/>
          <a:p>
            <a:r>
              <a:rPr kumimoji="1" lang="en-US" altLang="zh-CN" dirty="0"/>
              <a:t>GUI</a:t>
            </a:r>
            <a:r>
              <a:rPr kumimoji="1" lang="zh-CN" altLang="en-US" dirty="0"/>
              <a:t> </a:t>
            </a:r>
            <a:r>
              <a:rPr kumimoji="1" lang="en-US" altLang="zh-CN" dirty="0"/>
              <a:t>State</a:t>
            </a:r>
            <a:endParaRPr kumimoji="1" lang="zh-CN" altLang="en-US" dirty="0"/>
          </a:p>
        </p:txBody>
      </p:sp>
      <p:sp>
        <p:nvSpPr>
          <p:cNvPr id="6" name="矩形 5">
            <a:extLst>
              <a:ext uri="{FF2B5EF4-FFF2-40B4-BE49-F238E27FC236}">
                <a16:creationId xmlns:a16="http://schemas.microsoft.com/office/drawing/2014/main" id="{35C3EBD6-B39C-D34F-996B-BDD8F2DDD48E}"/>
              </a:ext>
            </a:extLst>
          </p:cNvPr>
          <p:cNvSpPr/>
          <p:nvPr/>
        </p:nvSpPr>
        <p:spPr>
          <a:xfrm>
            <a:off x="8880580" y="2233902"/>
            <a:ext cx="3086971" cy="2308324"/>
          </a:xfrm>
          <a:prstGeom prst="rect">
            <a:avLst/>
          </a:prstGeom>
        </p:spPr>
        <p:txBody>
          <a:bodyPr wrap="square">
            <a:spAutoFit/>
          </a:bodyPr>
          <a:lstStyle/>
          <a:p>
            <a:r>
              <a:rPr kumimoji="1" lang="en-US" altLang="zh-CN" sz="2400" dirty="0"/>
              <a:t>We’ll see only one model widget in the list and it can lead</a:t>
            </a:r>
            <a:r>
              <a:rPr kumimoji="1" lang="zh-CN" altLang="en-US" sz="2400" dirty="0"/>
              <a:t> </a:t>
            </a:r>
            <a:r>
              <a:rPr kumimoji="1" lang="en-US" altLang="zh-CN" sz="2400" dirty="0"/>
              <a:t>to</a:t>
            </a:r>
            <a:r>
              <a:rPr kumimoji="1" lang="zh-CN" altLang="en-US" sz="2400" dirty="0"/>
              <a:t> </a:t>
            </a:r>
            <a:r>
              <a:rPr kumimoji="1" lang="en-US" altLang="zh-CN" sz="2400" dirty="0"/>
              <a:t>three</a:t>
            </a:r>
            <a:r>
              <a:rPr kumimoji="1" lang="zh-CN" altLang="en-US" sz="2400" dirty="0"/>
              <a:t> </a:t>
            </a:r>
            <a:r>
              <a:rPr kumimoji="1" lang="en-US" altLang="zh-CN" sz="2400" dirty="0"/>
              <a:t>different</a:t>
            </a:r>
            <a:r>
              <a:rPr kumimoji="1" lang="zh-CN" altLang="en-US" sz="2400" dirty="0"/>
              <a:t> </a:t>
            </a:r>
            <a:r>
              <a:rPr kumimoji="1" lang="en-US" altLang="zh-CN" sz="2400" dirty="0"/>
              <a:t>target</a:t>
            </a:r>
            <a:r>
              <a:rPr kumimoji="1" lang="zh-CN" altLang="en-US" sz="2400" dirty="0"/>
              <a:t> </a:t>
            </a:r>
            <a:r>
              <a:rPr kumimoji="1" lang="en-US" altLang="zh-CN" sz="2400" dirty="0"/>
              <a:t>states</a:t>
            </a:r>
            <a:r>
              <a:rPr kumimoji="1" lang="zh-CN" altLang="en-US" sz="2400" dirty="0"/>
              <a:t> </a:t>
            </a:r>
            <a:r>
              <a:rPr kumimoji="1" lang="en-US" altLang="zh-CN" sz="2400" dirty="0">
                <a:solidFill>
                  <a:srgbClr val="FF0000"/>
                </a:solidFill>
              </a:rPr>
              <a:t>(</a:t>
            </a:r>
            <a:r>
              <a:rPr lang="en-US" altLang="zh-CN" sz="2400" dirty="0">
                <a:solidFill>
                  <a:srgbClr val="FF0000"/>
                </a:solidFill>
              </a:rPr>
              <a:t>non-deterministic transition)</a:t>
            </a:r>
            <a:endParaRPr lang="zh-CN" altLang="en-US" sz="2400" dirty="0">
              <a:solidFill>
                <a:srgbClr val="FF0000"/>
              </a:solidFill>
            </a:endParaRPr>
          </a:p>
        </p:txBody>
      </p:sp>
      <p:sp>
        <p:nvSpPr>
          <p:cNvPr id="8" name="矩形 7">
            <a:extLst>
              <a:ext uri="{FF2B5EF4-FFF2-40B4-BE49-F238E27FC236}">
                <a16:creationId xmlns:a16="http://schemas.microsoft.com/office/drawing/2014/main" id="{277C3EB3-9F34-CD4F-B208-03B53992C5C5}"/>
              </a:ext>
            </a:extLst>
          </p:cNvPr>
          <p:cNvSpPr/>
          <p:nvPr/>
        </p:nvSpPr>
        <p:spPr>
          <a:xfrm>
            <a:off x="9127139" y="4854607"/>
            <a:ext cx="2593852" cy="461665"/>
          </a:xfrm>
          <a:prstGeom prst="rect">
            <a:avLst/>
          </a:prstGeom>
        </p:spPr>
        <p:txBody>
          <a:bodyPr wrap="none">
            <a:spAutoFit/>
          </a:bodyPr>
          <a:lstStyle/>
          <a:p>
            <a:r>
              <a:rPr kumimoji="1" lang="en-US" altLang="zh-CN" sz="2400" b="1" dirty="0">
                <a:solidFill>
                  <a:srgbClr val="FF0000"/>
                </a:solidFill>
              </a:rPr>
              <a:t>Too coarse-grained</a:t>
            </a:r>
            <a:endParaRPr lang="zh-CN" altLang="en-US" sz="2400" b="1" dirty="0">
              <a:solidFill>
                <a:srgbClr val="FF0000"/>
              </a:solidFill>
            </a:endParaRPr>
          </a:p>
        </p:txBody>
      </p:sp>
      <p:sp>
        <p:nvSpPr>
          <p:cNvPr id="9" name="矩形 8">
            <a:extLst>
              <a:ext uri="{FF2B5EF4-FFF2-40B4-BE49-F238E27FC236}">
                <a16:creationId xmlns:a16="http://schemas.microsoft.com/office/drawing/2014/main" id="{F3302FC8-0176-7841-B011-EDF92D102255}"/>
              </a:ext>
            </a:extLst>
          </p:cNvPr>
          <p:cNvSpPr/>
          <p:nvPr/>
        </p:nvSpPr>
        <p:spPr>
          <a:xfrm>
            <a:off x="2446375" y="975167"/>
            <a:ext cx="7299249" cy="369332"/>
          </a:xfrm>
          <a:prstGeom prst="rect">
            <a:avLst/>
          </a:prstGeom>
        </p:spPr>
        <p:txBody>
          <a:bodyPr wrap="square">
            <a:spAutoFit/>
          </a:bodyPr>
          <a:lstStyle/>
          <a:p>
            <a:r>
              <a:rPr lang="en" altLang="zh-CN" dirty="0">
                <a:solidFill>
                  <a:srgbClr val="24292E"/>
                </a:solidFill>
                <a:latin typeface="-apple-system"/>
              </a:rPr>
              <a:t> Guided, Stochastic Model-based GUI Testing of Android Apps (FSE'2017)</a:t>
            </a:r>
            <a:endParaRPr lang="zh-CN" altLang="en-US" dirty="0"/>
          </a:p>
        </p:txBody>
      </p:sp>
      <p:sp>
        <p:nvSpPr>
          <p:cNvPr id="18" name="文本框 17">
            <a:extLst>
              <a:ext uri="{FF2B5EF4-FFF2-40B4-BE49-F238E27FC236}">
                <a16:creationId xmlns:a16="http://schemas.microsoft.com/office/drawing/2014/main" id="{5CB456E4-402F-8C47-B874-80C4B182E810}"/>
              </a:ext>
            </a:extLst>
          </p:cNvPr>
          <p:cNvSpPr txBox="1"/>
          <p:nvPr/>
        </p:nvSpPr>
        <p:spPr>
          <a:xfrm>
            <a:off x="4273745" y="5588450"/>
            <a:ext cx="4478499" cy="1015663"/>
          </a:xfrm>
          <a:prstGeom prst="rect">
            <a:avLst/>
          </a:prstGeom>
        </p:spPr>
        <p:txBody>
          <a:bodyPr wrap="square">
            <a:spAutoFit/>
          </a:bodyPr>
          <a:lstStyle>
            <a:defPPr>
              <a:defRPr lang="zh-CN"/>
            </a:defPPr>
            <a:lvl1pPr algn="ctr">
              <a:defRPr kumimoji="1" sz="2400" b="1">
                <a:solidFill>
                  <a:srgbClr val="FF0000"/>
                </a:solidFill>
              </a:defRPr>
            </a:lvl1pPr>
          </a:lstStyle>
          <a:p>
            <a:r>
              <a:rPr lang="en-US" altLang="zh-CN" sz="2000" dirty="0"/>
              <a:t>Stoat abstracts the widget with its index (among its siblings) and cares nothing for items in a </a:t>
            </a:r>
            <a:r>
              <a:rPr lang="en-US" altLang="zh-CN" sz="2000" dirty="0" err="1"/>
              <a:t>ListView</a:t>
            </a:r>
            <a:endParaRPr lang="zh-CN" altLang="en-US" sz="2000" dirty="0"/>
          </a:p>
        </p:txBody>
      </p:sp>
      <p:sp>
        <p:nvSpPr>
          <p:cNvPr id="21" name="矩形 20">
            <a:extLst>
              <a:ext uri="{FF2B5EF4-FFF2-40B4-BE49-F238E27FC236}">
                <a16:creationId xmlns:a16="http://schemas.microsoft.com/office/drawing/2014/main" id="{1F232B3C-C375-D64A-93EA-060141375582}"/>
              </a:ext>
            </a:extLst>
          </p:cNvPr>
          <p:cNvSpPr/>
          <p:nvPr/>
        </p:nvSpPr>
        <p:spPr>
          <a:xfrm>
            <a:off x="6955146" y="3664367"/>
            <a:ext cx="1525811" cy="1133613"/>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767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AMOLA(C-Lv4)</a:t>
            </a:r>
            <a:endParaRPr kumimoji="1" lang="zh-CN" altLang="en-US" dirty="0"/>
          </a:p>
        </p:txBody>
      </p:sp>
      <p:pic>
        <p:nvPicPr>
          <p:cNvPr id="17" name="图片 16">
            <a:extLst>
              <a:ext uri="{FF2B5EF4-FFF2-40B4-BE49-F238E27FC236}">
                <a16:creationId xmlns:a16="http://schemas.microsoft.com/office/drawing/2014/main" id="{E39E9B89-361D-D84F-9B34-0FCC08A0B0D9}"/>
              </a:ext>
            </a:extLst>
          </p:cNvPr>
          <p:cNvPicPr>
            <a:picLocks noChangeAspect="1"/>
          </p:cNvPicPr>
          <p:nvPr/>
        </p:nvPicPr>
        <p:blipFill>
          <a:blip r:embed="rId3"/>
          <a:stretch>
            <a:fillRect/>
          </a:stretch>
        </p:blipFill>
        <p:spPr>
          <a:xfrm>
            <a:off x="3267838" y="1690688"/>
            <a:ext cx="2266229" cy="2160000"/>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7CC7F60-783C-B247-AB13-5CA83C6A6879}"/>
                  </a:ext>
                </a:extLst>
              </p:cNvPr>
              <p:cNvSpPr txBox="1"/>
              <p:nvPr/>
            </p:nvSpPr>
            <p:spPr>
              <a:xfrm>
                <a:off x="9680513" y="2915212"/>
                <a:ext cx="2777141" cy="2398605"/>
              </a:xfrm>
              <a:prstGeom prst="rect">
                <a:avLst/>
              </a:prstGeom>
              <a:noFill/>
            </p:spPr>
            <p:txBody>
              <a:bodyPr wrap="square" rtlCol="0">
                <a:spAutoFit/>
              </a:bodyPr>
              <a:lstStyle/>
              <a:p>
                <a:endParaRPr kumimoji="1" lang="en-US" altLang="zh-CN" sz="2400" dirty="0"/>
              </a:p>
              <a:p>
                <a14:m>
                  <m:oMath xmlns:m="http://schemas.openxmlformats.org/officeDocument/2006/math">
                    <m:sSubSup>
                      <m:sSubSupPr>
                        <m:ctrlPr>
                          <a:rPr kumimoji="1" lang="en-US" altLang="zh-CN" sz="2400" b="1" i="1" smtClean="0">
                            <a:solidFill>
                              <a:srgbClr val="FF0000"/>
                            </a:solidFill>
                            <a:latin typeface="Cambria Math" panose="02040503050406030204" pitchFamily="18" charset="0"/>
                          </a:rPr>
                        </m:ctrlPr>
                      </m:sSubSupPr>
                      <m:e>
                        <m:r>
                          <a:rPr kumimoji="1" lang="en-US" altLang="zh-CN" sz="2400" b="1" i="1" smtClean="0">
                            <a:solidFill>
                              <a:srgbClr val="FF0000"/>
                            </a:solidFill>
                            <a:latin typeface="Cambria Math" panose="02040503050406030204" pitchFamily="18" charset="0"/>
                          </a:rPr>
                          <m:t>𝒘</m:t>
                        </m:r>
                      </m:e>
                      <m:sub>
                        <m:r>
                          <a:rPr kumimoji="1" lang="en-US" altLang="zh-CN" sz="2400" b="1" i="1" smtClean="0">
                            <a:solidFill>
                              <a:srgbClr val="FF0000"/>
                            </a:solidFill>
                            <a:latin typeface="Cambria Math" panose="02040503050406030204" pitchFamily="18" charset="0"/>
                          </a:rPr>
                          <m:t>𝟏</m:t>
                        </m:r>
                      </m:sub>
                      <m:sup>
                        <m:r>
                          <a:rPr kumimoji="1" lang="en-US" altLang="zh-CN" sz="2400" b="1" i="1" smtClean="0">
                            <a:solidFill>
                              <a:srgbClr val="FF0000"/>
                            </a:solidFill>
                            <a:latin typeface="Cambria Math" panose="02040503050406030204" pitchFamily="18" charset="0"/>
                          </a:rPr>
                          <m:t>𝒊</m:t>
                        </m:r>
                      </m:sup>
                    </m:sSubSup>
                  </m:oMath>
                </a14:m>
                <a:r>
                  <a:rPr kumimoji="1" lang="zh-CN" altLang="en-US" sz="2400" dirty="0"/>
                  <a:t> </a:t>
                </a:r>
                <a:r>
                  <a:rPr kumimoji="1" lang="en-US" altLang="zh-CN" sz="2400" dirty="0"/>
                  <a:t>and</a:t>
                </a:r>
                <a:r>
                  <a:rPr kumimoji="1" lang="zh-CN" altLang="en-US" sz="2400" dirty="0"/>
                  <a:t>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a:solidFill>
                              <a:srgbClr val="FF0000"/>
                            </a:solidFill>
                            <a:latin typeface="Cambria Math" panose="02040503050406030204" pitchFamily="18" charset="0"/>
                          </a:rPr>
                          <m:t>𝟏</m:t>
                        </m:r>
                      </m:sub>
                      <m:sup>
                        <m:r>
                          <a:rPr kumimoji="1" lang="en-US" altLang="zh-CN" sz="2400" b="1" i="1" smtClean="0">
                            <a:solidFill>
                              <a:srgbClr val="FF0000"/>
                            </a:solidFill>
                            <a:latin typeface="Cambria Math" panose="02040503050406030204" pitchFamily="18" charset="0"/>
                          </a:rPr>
                          <m:t>𝒋</m:t>
                        </m:r>
                      </m:sup>
                    </m:sSubSup>
                  </m:oMath>
                </a14:m>
                <a:r>
                  <a:rPr kumimoji="1" lang="zh-CN" altLang="en-US" sz="2400" dirty="0"/>
                  <a:t> </a:t>
                </a:r>
                <a:r>
                  <a:rPr kumimoji="1" lang="en-US" altLang="zh-CN" sz="2400" dirty="0"/>
                  <a:t>are</a:t>
                </a:r>
                <a:r>
                  <a:rPr kumimoji="1" lang="zh-CN" altLang="en-US" sz="2400" dirty="0"/>
                  <a:t> </a:t>
                </a:r>
                <a:r>
                  <a:rPr kumimoji="1" lang="en-US" altLang="zh-CN" sz="2400" dirty="0"/>
                  <a:t>abstracted</a:t>
                </a:r>
                <a:r>
                  <a:rPr kumimoji="1" lang="zh-CN" altLang="en-US" sz="2400" dirty="0"/>
                  <a:t> </a:t>
                </a:r>
                <a:r>
                  <a:rPr kumimoji="1" lang="en-US" altLang="zh-CN" sz="2400" dirty="0"/>
                  <a:t>to</a:t>
                </a:r>
                <a:r>
                  <a:rPr kumimoji="1" lang="zh-CN" altLang="en-US" sz="2400" dirty="0"/>
                  <a:t> </a:t>
                </a:r>
                <a:r>
                  <a:rPr kumimoji="1" lang="en-US" altLang="zh-CN" sz="2400" dirty="0"/>
                  <a:t>same</a:t>
                </a:r>
                <a:r>
                  <a:rPr kumimoji="1" lang="zh-CN" altLang="en-US" sz="2400" dirty="0"/>
                  <a:t> </a:t>
                </a:r>
                <a:r>
                  <a:rPr kumimoji="1" lang="en-US" altLang="zh-CN" sz="2400" dirty="0"/>
                  <a:t>model</a:t>
                </a:r>
                <a:r>
                  <a:rPr kumimoji="1" lang="zh-CN" altLang="en-US" sz="2400" dirty="0"/>
                  <a:t> </a:t>
                </a:r>
                <a:r>
                  <a:rPr kumimoji="1" lang="en-US" altLang="zh-CN" sz="2400" dirty="0"/>
                  <a:t>widget</a:t>
                </a:r>
                <a:r>
                  <a:rPr kumimoji="1" lang="zh-CN" altLang="en-US" sz="2400" dirty="0"/>
                  <a:t> </a:t>
                </a:r>
                <a:r>
                  <a:rPr kumimoji="1" lang="en-US" altLang="zh-CN" sz="2400" dirty="0"/>
                  <a:t>but</a:t>
                </a:r>
                <a:r>
                  <a:rPr kumimoji="1" lang="zh-CN" altLang="en-US" sz="2400" dirty="0"/>
                  <a:t> </a:t>
                </a:r>
                <a:r>
                  <a:rPr kumimoji="1" lang="en-US" altLang="zh-CN" sz="2400" dirty="0"/>
                  <a:t>lead</a:t>
                </a:r>
                <a:r>
                  <a:rPr kumimoji="1" lang="zh-CN" altLang="en-US" sz="2400" dirty="0"/>
                  <a:t> </a:t>
                </a:r>
                <a:r>
                  <a:rPr kumimoji="1" lang="en-US" altLang="zh-CN" sz="2400" dirty="0"/>
                  <a:t>to</a:t>
                </a:r>
                <a:r>
                  <a:rPr kumimoji="1" lang="zh-CN" altLang="en-US" sz="2400" dirty="0"/>
                  <a:t> </a:t>
                </a:r>
                <a:r>
                  <a:rPr kumimoji="1" lang="en-US" altLang="zh-CN" sz="2400" dirty="0"/>
                  <a:t>different</a:t>
                </a:r>
                <a:r>
                  <a:rPr kumimoji="1" lang="zh-CN" altLang="en-US" sz="2400" dirty="0"/>
                  <a:t> </a:t>
                </a:r>
                <a:r>
                  <a:rPr kumimoji="1" lang="en-US" altLang="zh-CN" sz="2400" dirty="0"/>
                  <a:t>target</a:t>
                </a:r>
                <a:r>
                  <a:rPr kumimoji="1" lang="zh-CN" altLang="en-US" sz="2400" dirty="0"/>
                  <a:t> </a:t>
                </a:r>
                <a:r>
                  <a:rPr kumimoji="1" lang="en-US" altLang="zh-CN" sz="2400" dirty="0"/>
                  <a:t>states</a:t>
                </a:r>
                <a:endParaRPr kumimoji="1" lang="zh-CN" altLang="en-US" sz="2400" dirty="0"/>
              </a:p>
            </p:txBody>
          </p:sp>
        </mc:Choice>
        <mc:Fallback xmlns="">
          <p:sp>
            <p:nvSpPr>
              <p:cNvPr id="22" name="文本框 21">
                <a:extLst>
                  <a:ext uri="{FF2B5EF4-FFF2-40B4-BE49-F238E27FC236}">
                    <a16:creationId xmlns:a16="http://schemas.microsoft.com/office/drawing/2014/main" id="{37CC7F60-783C-B247-AB13-5CA83C6A6879}"/>
                  </a:ext>
                </a:extLst>
              </p:cNvPr>
              <p:cNvSpPr txBox="1">
                <a:spLocks noRot="1" noChangeAspect="1" noMove="1" noResize="1" noEditPoints="1" noAdjustHandles="1" noChangeArrowheads="1" noChangeShapeType="1" noTextEdit="1"/>
              </p:cNvSpPr>
              <p:nvPr/>
            </p:nvSpPr>
            <p:spPr>
              <a:xfrm>
                <a:off x="9680513" y="2915212"/>
                <a:ext cx="2777141" cy="2398605"/>
              </a:xfrm>
              <a:prstGeom prst="rect">
                <a:avLst/>
              </a:prstGeom>
              <a:blipFill>
                <a:blip r:embed="rId4"/>
                <a:stretch>
                  <a:fillRect l="-3182" b="-476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58891349-FA35-AF43-858A-8A223FC6BB31}"/>
              </a:ext>
            </a:extLst>
          </p:cNvPr>
          <p:cNvPicPr>
            <a:picLocks noChangeAspect="1"/>
          </p:cNvPicPr>
          <p:nvPr/>
        </p:nvPicPr>
        <p:blipFill>
          <a:blip r:embed="rId5"/>
          <a:stretch>
            <a:fillRect/>
          </a:stretch>
        </p:blipFill>
        <p:spPr>
          <a:xfrm>
            <a:off x="3309850" y="4164215"/>
            <a:ext cx="2224217" cy="2160000"/>
          </a:xfrm>
          <a:prstGeom prst="rect">
            <a:avLst/>
          </a:prstGeom>
        </p:spPr>
      </p:pic>
      <p:pic>
        <p:nvPicPr>
          <p:cNvPr id="9" name="图片 8">
            <a:extLst>
              <a:ext uri="{FF2B5EF4-FFF2-40B4-BE49-F238E27FC236}">
                <a16:creationId xmlns:a16="http://schemas.microsoft.com/office/drawing/2014/main" id="{296DDAA8-3049-5545-9498-6BB2CC67B25B}"/>
              </a:ext>
            </a:extLst>
          </p:cNvPr>
          <p:cNvPicPr>
            <a:picLocks noChangeAspect="1"/>
          </p:cNvPicPr>
          <p:nvPr/>
        </p:nvPicPr>
        <p:blipFill rotWithShape="1">
          <a:blip r:embed="rId6"/>
          <a:srcRect t="-1" b="42255"/>
          <a:stretch/>
        </p:blipFill>
        <p:spPr>
          <a:xfrm>
            <a:off x="7402971" y="2609492"/>
            <a:ext cx="1797209" cy="1663069"/>
          </a:xfrm>
          <a:prstGeom prst="rect">
            <a:avLst/>
          </a:prstGeom>
          <a:ln w="12700">
            <a:noFill/>
          </a:ln>
        </p:spPr>
      </p:pic>
      <p:pic>
        <p:nvPicPr>
          <p:cNvPr id="10" name="图片 9">
            <a:extLst>
              <a:ext uri="{FF2B5EF4-FFF2-40B4-BE49-F238E27FC236}">
                <a16:creationId xmlns:a16="http://schemas.microsoft.com/office/drawing/2014/main" id="{07571470-397E-2343-BE6E-0D3A2B280C33}"/>
              </a:ext>
            </a:extLst>
          </p:cNvPr>
          <p:cNvPicPr>
            <a:picLocks noChangeAspect="1"/>
          </p:cNvPicPr>
          <p:nvPr/>
        </p:nvPicPr>
        <p:blipFill rotWithShape="1">
          <a:blip r:embed="rId7"/>
          <a:srcRect t="-5140" b="42740"/>
          <a:stretch/>
        </p:blipFill>
        <p:spPr>
          <a:xfrm>
            <a:off x="5771721" y="2475410"/>
            <a:ext cx="1631250" cy="1797151"/>
          </a:xfrm>
          <a:prstGeom prst="rect">
            <a:avLst/>
          </a:prstGeom>
        </p:spPr>
      </p:pic>
      <p:pic>
        <p:nvPicPr>
          <p:cNvPr id="11" name="图片 10">
            <a:extLst>
              <a:ext uri="{FF2B5EF4-FFF2-40B4-BE49-F238E27FC236}">
                <a16:creationId xmlns:a16="http://schemas.microsoft.com/office/drawing/2014/main" id="{47AD7AB4-C54C-1347-B334-9131DAEA3F92}"/>
              </a:ext>
            </a:extLst>
          </p:cNvPr>
          <p:cNvPicPr>
            <a:picLocks noChangeAspect="1"/>
          </p:cNvPicPr>
          <p:nvPr/>
        </p:nvPicPr>
        <p:blipFill>
          <a:blip r:embed="rId8"/>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3" name="图片 2">
            <a:extLst>
              <a:ext uri="{FF2B5EF4-FFF2-40B4-BE49-F238E27FC236}">
                <a16:creationId xmlns:a16="http://schemas.microsoft.com/office/drawing/2014/main" id="{CEEA3145-4A12-2C43-B694-236BEB586A24}"/>
              </a:ext>
            </a:extLst>
          </p:cNvPr>
          <p:cNvPicPr>
            <a:picLocks noChangeAspect="1"/>
          </p:cNvPicPr>
          <p:nvPr/>
        </p:nvPicPr>
        <p:blipFill>
          <a:blip r:embed="rId9"/>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sp>
        <p:nvSpPr>
          <p:cNvPr id="12" name="矩形 11">
            <a:extLst>
              <a:ext uri="{FF2B5EF4-FFF2-40B4-BE49-F238E27FC236}">
                <a16:creationId xmlns:a16="http://schemas.microsoft.com/office/drawing/2014/main" id="{C92CB518-851F-E745-9820-F85A0F93EE28}"/>
              </a:ext>
            </a:extLst>
          </p:cNvPr>
          <p:cNvSpPr/>
          <p:nvPr/>
        </p:nvSpPr>
        <p:spPr>
          <a:xfrm>
            <a:off x="8895597" y="5748490"/>
            <a:ext cx="3296403" cy="461665"/>
          </a:xfrm>
          <a:prstGeom prst="rect">
            <a:avLst/>
          </a:prstGeom>
        </p:spPr>
        <p:txBody>
          <a:bodyPr wrap="square">
            <a:spAutoFit/>
          </a:bodyPr>
          <a:lstStyle/>
          <a:p>
            <a:r>
              <a:rPr kumimoji="1" lang="en-US" altLang="zh-CN" sz="2400" b="1" dirty="0">
                <a:solidFill>
                  <a:srgbClr val="FF0000"/>
                </a:solidFill>
              </a:rPr>
              <a:t>Still too coarse-grained</a:t>
            </a:r>
            <a:endParaRPr lang="zh-CN" altLang="en-US" sz="2400" b="1" dirty="0">
              <a:solidFill>
                <a:srgbClr val="FF0000"/>
              </a:solidFill>
            </a:endParaRPr>
          </a:p>
        </p:txBody>
      </p:sp>
      <p:sp>
        <p:nvSpPr>
          <p:cNvPr id="4" name="矩形 3">
            <a:extLst>
              <a:ext uri="{FF2B5EF4-FFF2-40B4-BE49-F238E27FC236}">
                <a16:creationId xmlns:a16="http://schemas.microsoft.com/office/drawing/2014/main" id="{4BCF9B5F-5D1C-6944-B8C0-6FBE93FDC7C9}"/>
              </a:ext>
            </a:extLst>
          </p:cNvPr>
          <p:cNvSpPr/>
          <p:nvPr/>
        </p:nvSpPr>
        <p:spPr>
          <a:xfrm>
            <a:off x="4566637" y="746233"/>
            <a:ext cx="5672668" cy="646331"/>
          </a:xfrm>
          <a:prstGeom prst="rect">
            <a:avLst/>
          </a:prstGeom>
        </p:spPr>
        <p:txBody>
          <a:bodyPr wrap="square">
            <a:spAutoFit/>
          </a:bodyPr>
          <a:lstStyle/>
          <a:p>
            <a:r>
              <a:rPr lang="en" altLang="zh-CN" dirty="0">
                <a:solidFill>
                  <a:srgbClr val="24292E"/>
                </a:solidFill>
                <a:latin typeface="-apple-system"/>
              </a:rPr>
              <a:t>Automated Model-Based Android GUI Testing using Multi-Level GUI Comparison Criteria  (ASE 2016)</a:t>
            </a:r>
            <a:endParaRPr lang="zh-CN" altLang="en-US" dirty="0">
              <a:solidFill>
                <a:srgbClr val="24292E"/>
              </a:solidFill>
              <a:latin typeface="-apple-system"/>
            </a:endParaRPr>
          </a:p>
        </p:txBody>
      </p:sp>
      <p:pic>
        <p:nvPicPr>
          <p:cNvPr id="14" name="图片 13">
            <a:extLst>
              <a:ext uri="{FF2B5EF4-FFF2-40B4-BE49-F238E27FC236}">
                <a16:creationId xmlns:a16="http://schemas.microsoft.com/office/drawing/2014/main" id="{3C20E3A2-D5C1-8349-AF07-F09859230F17}"/>
              </a:ext>
            </a:extLst>
          </p:cNvPr>
          <p:cNvPicPr>
            <a:picLocks noChangeAspect="1"/>
          </p:cNvPicPr>
          <p:nvPr/>
        </p:nvPicPr>
        <p:blipFill rotWithShape="1">
          <a:blip r:embed="rId6"/>
          <a:srcRect t="58358" b="-7967"/>
          <a:stretch/>
        </p:blipFill>
        <p:spPr>
          <a:xfrm>
            <a:off x="7402971" y="4406643"/>
            <a:ext cx="1797209" cy="1428725"/>
          </a:xfrm>
          <a:prstGeom prst="rect">
            <a:avLst/>
          </a:prstGeom>
          <a:ln w="12700">
            <a:noFill/>
          </a:ln>
        </p:spPr>
      </p:pic>
      <p:pic>
        <p:nvPicPr>
          <p:cNvPr id="15" name="图片 14">
            <a:extLst>
              <a:ext uri="{FF2B5EF4-FFF2-40B4-BE49-F238E27FC236}">
                <a16:creationId xmlns:a16="http://schemas.microsoft.com/office/drawing/2014/main" id="{3FBDB981-8293-6949-B018-585F886A90EF}"/>
              </a:ext>
            </a:extLst>
          </p:cNvPr>
          <p:cNvPicPr>
            <a:picLocks noChangeAspect="1"/>
          </p:cNvPicPr>
          <p:nvPr/>
        </p:nvPicPr>
        <p:blipFill rotWithShape="1">
          <a:blip r:embed="rId7"/>
          <a:srcRect t="56799" b="-2825"/>
          <a:stretch/>
        </p:blipFill>
        <p:spPr>
          <a:xfrm>
            <a:off x="5771721" y="4375723"/>
            <a:ext cx="1631250" cy="1325563"/>
          </a:xfrm>
          <a:prstGeom prst="rect">
            <a:avLst/>
          </a:prstGeom>
        </p:spPr>
      </p:pic>
      <p:sp>
        <p:nvSpPr>
          <p:cNvPr id="18" name="矩形 17">
            <a:extLst>
              <a:ext uri="{FF2B5EF4-FFF2-40B4-BE49-F238E27FC236}">
                <a16:creationId xmlns:a16="http://schemas.microsoft.com/office/drawing/2014/main" id="{483EA574-75D1-A14F-BA9D-FA9FCA90C864}"/>
              </a:ext>
            </a:extLst>
          </p:cNvPr>
          <p:cNvSpPr/>
          <p:nvPr/>
        </p:nvSpPr>
        <p:spPr>
          <a:xfrm>
            <a:off x="1260615" y="385068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9704C7C0-8CE5-D945-A922-DF7FAACBDEDE}"/>
              </a:ext>
            </a:extLst>
          </p:cNvPr>
          <p:cNvSpPr/>
          <p:nvPr/>
        </p:nvSpPr>
        <p:spPr>
          <a:xfrm>
            <a:off x="794409" y="2041033"/>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51A58BB0-8A78-CF42-A8B7-8B743056A394}"/>
              </a:ext>
            </a:extLst>
          </p:cNvPr>
          <p:cNvSpPr/>
          <p:nvPr/>
        </p:nvSpPr>
        <p:spPr>
          <a:xfrm>
            <a:off x="3680186" y="2611331"/>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A5E8249-6983-8F4C-98A7-E0C8AA6102D5}"/>
              </a:ext>
            </a:extLst>
          </p:cNvPr>
          <p:cNvSpPr/>
          <p:nvPr/>
        </p:nvSpPr>
        <p:spPr>
          <a:xfrm>
            <a:off x="3663711" y="5106210"/>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AACA154-2B54-474E-A71B-355ABC1E4F4E}"/>
              </a:ext>
            </a:extLst>
          </p:cNvPr>
          <p:cNvSpPr/>
          <p:nvPr/>
        </p:nvSpPr>
        <p:spPr>
          <a:xfrm>
            <a:off x="6320080" y="3245390"/>
            <a:ext cx="3178819"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8301697-0AD6-1243-A312-8DFBC218B3F2}"/>
              </a:ext>
            </a:extLst>
          </p:cNvPr>
          <p:cNvSpPr/>
          <p:nvPr/>
        </p:nvSpPr>
        <p:spPr>
          <a:xfrm>
            <a:off x="6370179" y="4615901"/>
            <a:ext cx="3178819"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EDB7835-CE3C-474E-B712-CC2133365B9C}"/>
              </a:ext>
            </a:extLst>
          </p:cNvPr>
          <p:cNvSpPr/>
          <p:nvPr/>
        </p:nvSpPr>
        <p:spPr>
          <a:xfrm>
            <a:off x="5485395" y="1638936"/>
            <a:ext cx="6096000" cy="707886"/>
          </a:xfrm>
          <a:prstGeom prst="rect">
            <a:avLst/>
          </a:prstGeom>
        </p:spPr>
        <p:txBody>
          <a:bodyPr wrap="square">
            <a:spAutoFit/>
          </a:bodyPr>
          <a:lstStyle/>
          <a:p>
            <a:pPr algn="ctr"/>
            <a:r>
              <a:rPr kumimoji="1" lang="en-US" altLang="zh-CN" sz="2000" b="1" dirty="0">
                <a:solidFill>
                  <a:srgbClr val="FF0000"/>
                </a:solidFill>
              </a:rPr>
              <a:t>AMOLA C-Lv4  abstracts the widget with its index (among its siblings) including items in a </a:t>
            </a:r>
            <a:r>
              <a:rPr kumimoji="1" lang="en-US" altLang="zh-CN" sz="2000" b="1" dirty="0" err="1">
                <a:solidFill>
                  <a:srgbClr val="FF0000"/>
                </a:solidFill>
              </a:rPr>
              <a:t>ListView</a:t>
            </a:r>
            <a:endParaRPr kumimoji="1" lang="zh-CN" altLang="en-US" sz="2000" b="1" dirty="0">
              <a:solidFill>
                <a:srgbClr val="FF0000"/>
              </a:solidFill>
            </a:endParaRPr>
          </a:p>
        </p:txBody>
      </p:sp>
      <p:sp>
        <p:nvSpPr>
          <p:cNvPr id="6" name="矩形 5">
            <a:extLst>
              <a:ext uri="{FF2B5EF4-FFF2-40B4-BE49-F238E27FC236}">
                <a16:creationId xmlns:a16="http://schemas.microsoft.com/office/drawing/2014/main" id="{93F13A8A-D03D-4447-8C72-BFAA9432CA3B}"/>
              </a:ext>
            </a:extLst>
          </p:cNvPr>
          <p:cNvSpPr/>
          <p:nvPr/>
        </p:nvSpPr>
        <p:spPr>
          <a:xfrm>
            <a:off x="3686719" y="6408031"/>
            <a:ext cx="4711546" cy="369332"/>
          </a:xfrm>
          <a:prstGeom prst="rect">
            <a:avLst/>
          </a:prstGeom>
        </p:spPr>
        <p:txBody>
          <a:bodyPr wrap="none">
            <a:spAutoFit/>
          </a:bodyPr>
          <a:lstStyle/>
          <a:p>
            <a:r>
              <a:rPr kumimoji="1" lang="en-US" altLang="zh-CN" b="1" dirty="0">
                <a:solidFill>
                  <a:srgbClr val="FF0000"/>
                </a:solidFill>
              </a:rPr>
              <a:t>Different GUI states map to a same model state</a:t>
            </a:r>
          </a:p>
        </p:txBody>
      </p:sp>
    </p:spTree>
    <p:extLst>
      <p:ext uri="{BB962C8B-B14F-4D97-AF65-F5344CB8AC3E}">
        <p14:creationId xmlns:p14="http://schemas.microsoft.com/office/powerpoint/2010/main" val="2552004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AMOLA(C-Lv5)</a:t>
            </a:r>
            <a:endParaRPr kumimoji="1" lang="zh-CN" altLang="en-US" dirty="0"/>
          </a:p>
        </p:txBody>
      </p:sp>
      <p:pic>
        <p:nvPicPr>
          <p:cNvPr id="17" name="图片 16">
            <a:extLst>
              <a:ext uri="{FF2B5EF4-FFF2-40B4-BE49-F238E27FC236}">
                <a16:creationId xmlns:a16="http://schemas.microsoft.com/office/drawing/2014/main" id="{E39E9B89-361D-D84F-9B34-0FCC08A0B0D9}"/>
              </a:ext>
            </a:extLst>
          </p:cNvPr>
          <p:cNvPicPr>
            <a:picLocks noChangeAspect="1"/>
          </p:cNvPicPr>
          <p:nvPr/>
        </p:nvPicPr>
        <p:blipFill>
          <a:blip r:embed="rId3"/>
          <a:stretch>
            <a:fillRect/>
          </a:stretch>
        </p:blipFill>
        <p:spPr>
          <a:xfrm>
            <a:off x="3267838" y="1690688"/>
            <a:ext cx="2266229" cy="2160000"/>
          </a:xfrm>
          <a:prstGeom prst="rect">
            <a:avLst/>
          </a:prstGeom>
        </p:spPr>
      </p:pic>
      <p:pic>
        <p:nvPicPr>
          <p:cNvPr id="16" name="图片 15">
            <a:extLst>
              <a:ext uri="{FF2B5EF4-FFF2-40B4-BE49-F238E27FC236}">
                <a16:creationId xmlns:a16="http://schemas.microsoft.com/office/drawing/2014/main" id="{58891349-FA35-AF43-858A-8A223FC6BB31}"/>
              </a:ext>
            </a:extLst>
          </p:cNvPr>
          <p:cNvPicPr>
            <a:picLocks noChangeAspect="1"/>
          </p:cNvPicPr>
          <p:nvPr/>
        </p:nvPicPr>
        <p:blipFill>
          <a:blip r:embed="rId4"/>
          <a:stretch>
            <a:fillRect/>
          </a:stretch>
        </p:blipFill>
        <p:spPr>
          <a:xfrm>
            <a:off x="3309850" y="4164215"/>
            <a:ext cx="2224217" cy="2160000"/>
          </a:xfrm>
          <a:prstGeom prst="rect">
            <a:avLst/>
          </a:prstGeom>
        </p:spPr>
      </p:pic>
      <p:pic>
        <p:nvPicPr>
          <p:cNvPr id="10" name="图片 9">
            <a:extLst>
              <a:ext uri="{FF2B5EF4-FFF2-40B4-BE49-F238E27FC236}">
                <a16:creationId xmlns:a16="http://schemas.microsoft.com/office/drawing/2014/main" id="{07571470-397E-2343-BE6E-0D3A2B280C33}"/>
              </a:ext>
            </a:extLst>
          </p:cNvPr>
          <p:cNvPicPr>
            <a:picLocks noChangeAspect="1"/>
          </p:cNvPicPr>
          <p:nvPr/>
        </p:nvPicPr>
        <p:blipFill rotWithShape="1">
          <a:blip r:embed="rId5"/>
          <a:srcRect t="-5140" b="-2825"/>
          <a:stretch/>
        </p:blipFill>
        <p:spPr>
          <a:xfrm>
            <a:off x="5894964" y="2411660"/>
            <a:ext cx="1631250" cy="3109446"/>
          </a:xfrm>
          <a:prstGeom prst="rect">
            <a:avLst/>
          </a:prstGeom>
        </p:spPr>
      </p:pic>
      <p:pic>
        <p:nvPicPr>
          <p:cNvPr id="11" name="图片 10">
            <a:extLst>
              <a:ext uri="{FF2B5EF4-FFF2-40B4-BE49-F238E27FC236}">
                <a16:creationId xmlns:a16="http://schemas.microsoft.com/office/drawing/2014/main" id="{47AD7AB4-C54C-1347-B334-9131DAEA3F92}"/>
              </a:ext>
            </a:extLst>
          </p:cNvPr>
          <p:cNvPicPr>
            <a:picLocks noChangeAspect="1"/>
          </p:cNvPicPr>
          <p:nvPr/>
        </p:nvPicPr>
        <p:blipFill>
          <a:blip r:embed="rId6"/>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3" name="图片 2">
            <a:extLst>
              <a:ext uri="{FF2B5EF4-FFF2-40B4-BE49-F238E27FC236}">
                <a16:creationId xmlns:a16="http://schemas.microsoft.com/office/drawing/2014/main" id="{CEEA3145-4A12-2C43-B694-236BEB586A24}"/>
              </a:ext>
            </a:extLst>
          </p:cNvPr>
          <p:cNvPicPr>
            <a:picLocks noChangeAspect="1"/>
          </p:cNvPicPr>
          <p:nvPr/>
        </p:nvPicPr>
        <p:blipFill>
          <a:blip r:embed="rId7"/>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92B3F934-5CFA-7044-8B08-CB2690777ED4}"/>
              </a:ext>
            </a:extLst>
          </p:cNvPr>
          <p:cNvPicPr>
            <a:picLocks noChangeAspect="1"/>
          </p:cNvPicPr>
          <p:nvPr/>
        </p:nvPicPr>
        <p:blipFill>
          <a:blip r:embed="rId8"/>
          <a:stretch>
            <a:fillRect/>
          </a:stretch>
        </p:blipFill>
        <p:spPr>
          <a:xfrm>
            <a:off x="7585201" y="2542712"/>
            <a:ext cx="3429105" cy="2880000"/>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4F212BB-5451-3941-A67F-3D9467FA1005}"/>
                  </a:ext>
                </a:extLst>
              </p:cNvPr>
              <p:cNvSpPr/>
              <p:nvPr/>
            </p:nvSpPr>
            <p:spPr>
              <a:xfrm>
                <a:off x="6522579" y="1780436"/>
                <a:ext cx="5299509" cy="553678"/>
              </a:xfrm>
              <a:prstGeom prst="rect">
                <a:avLst/>
              </a:prstGeom>
            </p:spPr>
            <p:txBody>
              <a:bodyPr wrap="square">
                <a:spAutoFit/>
              </a:bodyPr>
              <a:lstStyle/>
              <a:p>
                <a:r>
                  <a:rPr kumimoji="1" lang="en-US" altLang="zh-CN" sz="2400" b="1" dirty="0">
                    <a:latin typeface="Calibri Light" panose="020F0302020204030204" pitchFamily="34" charset="0"/>
                    <a:cs typeface="Calibri Light" panose="020F0302020204030204" pitchFamily="34" charset="0"/>
                  </a:rPr>
                  <a:t>and treats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a:solidFill>
                              <a:srgbClr val="FF0000"/>
                            </a:solidFill>
                            <a:latin typeface="Cambria Math" panose="02040503050406030204" pitchFamily="18" charset="0"/>
                          </a:rPr>
                          <m:t>𝟏</m:t>
                        </m:r>
                      </m:sub>
                      <m:sup>
                        <m:r>
                          <a:rPr kumimoji="1" lang="en-US" altLang="zh-CN" sz="2400" b="1" i="1">
                            <a:solidFill>
                              <a:srgbClr val="FF0000"/>
                            </a:solidFill>
                            <a:latin typeface="Cambria Math" panose="02040503050406030204" pitchFamily="18" charset="0"/>
                          </a:rPr>
                          <m:t>𝒊</m:t>
                        </m:r>
                      </m:sup>
                    </m:sSubSup>
                  </m:oMath>
                </a14:m>
                <a:r>
                  <a:rPr kumimoji="1" lang="zh-CN" altLang="en-US" sz="2400" b="1" dirty="0"/>
                  <a:t> </a:t>
                </a:r>
                <a:r>
                  <a:rPr kumimoji="1" lang="en-US" altLang="zh-CN" sz="2400" b="1" dirty="0"/>
                  <a:t>and</a:t>
                </a:r>
                <a:r>
                  <a:rPr kumimoji="1" lang="zh-CN" altLang="en-US" sz="2400" b="1" dirty="0"/>
                  <a:t> </a:t>
                </a:r>
                <a14:m>
                  <m:oMath xmlns:m="http://schemas.openxmlformats.org/officeDocument/2006/math">
                    <m:sSubSup>
                      <m:sSubSupPr>
                        <m:ctrlPr>
                          <a:rPr kumimoji="1" lang="en-US" altLang="zh-CN" sz="2400" b="1" i="1">
                            <a:solidFill>
                              <a:srgbClr val="FF0000"/>
                            </a:solidFill>
                            <a:latin typeface="Cambria Math" panose="02040503050406030204" pitchFamily="18" charset="0"/>
                          </a:rPr>
                        </m:ctrlPr>
                      </m:sSubSupPr>
                      <m:e>
                        <m:r>
                          <a:rPr kumimoji="1" lang="en-US" altLang="zh-CN" sz="2400" b="1" i="1">
                            <a:solidFill>
                              <a:srgbClr val="FF0000"/>
                            </a:solidFill>
                            <a:latin typeface="Cambria Math" panose="02040503050406030204" pitchFamily="18" charset="0"/>
                          </a:rPr>
                          <m:t>𝒘</m:t>
                        </m:r>
                      </m:e>
                      <m:sub>
                        <m:r>
                          <a:rPr kumimoji="1" lang="en-US" altLang="zh-CN" sz="2400" b="1" i="1" smtClean="0">
                            <a:solidFill>
                              <a:srgbClr val="FF0000"/>
                            </a:solidFill>
                            <a:latin typeface="Cambria Math" panose="02040503050406030204" pitchFamily="18" charset="0"/>
                          </a:rPr>
                          <m:t>𝟑</m:t>
                        </m:r>
                      </m:sub>
                      <m:sup>
                        <m:r>
                          <a:rPr kumimoji="1" lang="en-US" altLang="zh-CN" sz="2400" b="1" i="1">
                            <a:solidFill>
                              <a:srgbClr val="FF0000"/>
                            </a:solidFill>
                            <a:latin typeface="Cambria Math" panose="02040503050406030204" pitchFamily="18" charset="0"/>
                          </a:rPr>
                          <m:t>𝒋</m:t>
                        </m:r>
                      </m:sup>
                    </m:sSubSup>
                  </m:oMath>
                </a14:m>
                <a:r>
                  <a:rPr kumimoji="1" lang="en-US" altLang="zh-CN" sz="2400" b="1" dirty="0">
                    <a:latin typeface="Calibri Light" panose="020F0302020204030204" pitchFamily="34" charset="0"/>
                    <a:cs typeface="Calibri Light" panose="020F0302020204030204" pitchFamily="34" charset="0"/>
                  </a:rPr>
                  <a:t>  differently </a:t>
                </a:r>
              </a:p>
            </p:txBody>
          </p:sp>
        </mc:Choice>
        <mc:Fallback xmlns="">
          <p:sp>
            <p:nvSpPr>
              <p:cNvPr id="4" name="矩形 3">
                <a:extLst>
                  <a:ext uri="{FF2B5EF4-FFF2-40B4-BE49-F238E27FC236}">
                    <a16:creationId xmlns:a16="http://schemas.microsoft.com/office/drawing/2014/main" id="{14F212BB-5451-3941-A67F-3D9467FA1005}"/>
                  </a:ext>
                </a:extLst>
              </p:cNvPr>
              <p:cNvSpPr>
                <a:spLocks noRot="1" noChangeAspect="1" noMove="1" noResize="1" noEditPoints="1" noAdjustHandles="1" noChangeArrowheads="1" noChangeShapeType="1" noTextEdit="1"/>
              </p:cNvSpPr>
              <p:nvPr/>
            </p:nvSpPr>
            <p:spPr>
              <a:xfrm>
                <a:off x="6522579" y="1780436"/>
                <a:ext cx="5299509" cy="553678"/>
              </a:xfrm>
              <a:prstGeom prst="rect">
                <a:avLst/>
              </a:prstGeom>
              <a:blipFill>
                <a:blip r:embed="rId9"/>
                <a:stretch>
                  <a:fillRect l="-1914" b="-17778"/>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03DC4813-07F7-2748-8B02-521FC97FA4B1}"/>
              </a:ext>
            </a:extLst>
          </p:cNvPr>
          <p:cNvSpPr/>
          <p:nvPr/>
        </p:nvSpPr>
        <p:spPr>
          <a:xfrm>
            <a:off x="5652894" y="5795237"/>
            <a:ext cx="6409393" cy="830997"/>
          </a:xfrm>
          <a:prstGeom prst="rect">
            <a:avLst/>
          </a:prstGeom>
        </p:spPr>
        <p:txBody>
          <a:bodyPr wrap="square">
            <a:spAutoFit/>
          </a:bodyPr>
          <a:lstStyle/>
          <a:p>
            <a:r>
              <a:rPr kumimoji="1" lang="en-US" altLang="zh-CN" sz="2400" b="1" dirty="0">
                <a:solidFill>
                  <a:srgbClr val="FF0000"/>
                </a:solidFill>
              </a:rPr>
              <a:t>Too fine-grained abstraction (</a:t>
            </a:r>
            <a:r>
              <a:rPr kumimoji="1" lang="en-US" altLang="zh-CN" sz="2400" b="1" i="1" dirty="0" err="1">
                <a:solidFill>
                  <a:srgbClr val="FF0000"/>
                </a:solidFill>
              </a:rPr>
              <a:t>T</a:t>
            </a:r>
            <a:r>
              <a:rPr kumimoji="1" lang="en-US" altLang="zh-CN" sz="2400" b="1" i="1" baseline="-25000" dirty="0" err="1">
                <a:solidFill>
                  <a:srgbClr val="FF0000"/>
                </a:solidFill>
              </a:rPr>
              <a:t>i</a:t>
            </a:r>
            <a:r>
              <a:rPr kumimoji="1" lang="en-US" altLang="zh-CN" sz="2400" b="1" i="1" baseline="-25000" dirty="0">
                <a:solidFill>
                  <a:srgbClr val="FF0000"/>
                </a:solidFill>
              </a:rPr>
              <a:t> </a:t>
            </a:r>
            <a:r>
              <a:rPr kumimoji="1" lang="en-US" altLang="zh-CN" sz="2400" b="1" i="1" dirty="0" err="1">
                <a:solidFill>
                  <a:srgbClr val="FF0000"/>
                </a:solidFill>
              </a:rPr>
              <a:t>T</a:t>
            </a:r>
            <a:r>
              <a:rPr kumimoji="1" lang="en-US" altLang="zh-CN" sz="2400" b="1" i="1" baseline="-25000" dirty="0" err="1">
                <a:solidFill>
                  <a:srgbClr val="FF0000"/>
                </a:solidFill>
              </a:rPr>
              <a:t>j</a:t>
            </a:r>
            <a:r>
              <a:rPr kumimoji="1" lang="en-US" altLang="zh-CN" sz="2400" b="1" dirty="0">
                <a:solidFill>
                  <a:srgbClr val="FF0000"/>
                </a:solidFill>
              </a:rPr>
              <a:t> are different model states) to generate too many model states</a:t>
            </a:r>
            <a:endParaRPr lang="zh-CN" altLang="en-US" sz="2400" b="1" dirty="0">
              <a:solidFill>
                <a:srgbClr val="FF0000"/>
              </a:solidFill>
            </a:endParaRPr>
          </a:p>
        </p:txBody>
      </p:sp>
      <p:sp>
        <p:nvSpPr>
          <p:cNvPr id="14" name="矩形 13">
            <a:extLst>
              <a:ext uri="{FF2B5EF4-FFF2-40B4-BE49-F238E27FC236}">
                <a16:creationId xmlns:a16="http://schemas.microsoft.com/office/drawing/2014/main" id="{2681C795-AF1D-D347-88A3-2F8C824E5115}"/>
              </a:ext>
            </a:extLst>
          </p:cNvPr>
          <p:cNvSpPr/>
          <p:nvPr/>
        </p:nvSpPr>
        <p:spPr>
          <a:xfrm>
            <a:off x="1260615" y="385068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9A4BDC4-F684-7C4E-88F5-E633E91483DF}"/>
              </a:ext>
            </a:extLst>
          </p:cNvPr>
          <p:cNvSpPr/>
          <p:nvPr/>
        </p:nvSpPr>
        <p:spPr>
          <a:xfrm>
            <a:off x="3663711" y="5106210"/>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043C3F-C882-9343-ABBD-2D736EB0B609}"/>
              </a:ext>
            </a:extLst>
          </p:cNvPr>
          <p:cNvSpPr/>
          <p:nvPr/>
        </p:nvSpPr>
        <p:spPr>
          <a:xfrm>
            <a:off x="6522579" y="4432333"/>
            <a:ext cx="4491727" cy="423436"/>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D7AFB609-5FF0-E04A-980D-4578D7DEBEA1}"/>
              </a:ext>
            </a:extLst>
          </p:cNvPr>
          <p:cNvSpPr/>
          <p:nvPr/>
        </p:nvSpPr>
        <p:spPr>
          <a:xfrm>
            <a:off x="6522579" y="3751879"/>
            <a:ext cx="4491727" cy="461665"/>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528B508-6505-4147-826C-10F0327A0138}"/>
              </a:ext>
            </a:extLst>
          </p:cNvPr>
          <p:cNvSpPr/>
          <p:nvPr/>
        </p:nvSpPr>
        <p:spPr>
          <a:xfrm>
            <a:off x="3596308" y="3218063"/>
            <a:ext cx="1989183"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9221AF88-B82A-A64E-9DCA-9EDAD57A72DA}"/>
              </a:ext>
            </a:extLst>
          </p:cNvPr>
          <p:cNvSpPr/>
          <p:nvPr/>
        </p:nvSpPr>
        <p:spPr>
          <a:xfrm>
            <a:off x="794409" y="2611628"/>
            <a:ext cx="1731205" cy="421874"/>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F723A480-8851-324E-9D21-EEAE28C6CBA4}"/>
              </a:ext>
            </a:extLst>
          </p:cNvPr>
          <p:cNvSpPr/>
          <p:nvPr/>
        </p:nvSpPr>
        <p:spPr>
          <a:xfrm>
            <a:off x="5395934" y="1123745"/>
            <a:ext cx="6096000" cy="707886"/>
          </a:xfrm>
          <a:prstGeom prst="rect">
            <a:avLst/>
          </a:prstGeom>
        </p:spPr>
        <p:txBody>
          <a:bodyPr wrap="square">
            <a:spAutoFit/>
          </a:bodyPr>
          <a:lstStyle/>
          <a:p>
            <a:pPr algn="ctr"/>
            <a:r>
              <a:rPr kumimoji="1" lang="en-US" altLang="zh-CN" sz="2000" b="1" dirty="0">
                <a:solidFill>
                  <a:srgbClr val="FF0000"/>
                </a:solidFill>
              </a:rPr>
              <a:t>AMOLA C-Lv5  Considering widget text attribute additionally</a:t>
            </a:r>
          </a:p>
        </p:txBody>
      </p:sp>
      <p:sp>
        <p:nvSpPr>
          <p:cNvPr id="6" name="矩形 5">
            <a:extLst>
              <a:ext uri="{FF2B5EF4-FFF2-40B4-BE49-F238E27FC236}">
                <a16:creationId xmlns:a16="http://schemas.microsoft.com/office/drawing/2014/main" id="{CD70C556-C915-CA4E-9A13-2A8C028C4ADA}"/>
              </a:ext>
            </a:extLst>
          </p:cNvPr>
          <p:cNvSpPr/>
          <p:nvPr/>
        </p:nvSpPr>
        <p:spPr>
          <a:xfrm>
            <a:off x="3743695" y="6441568"/>
            <a:ext cx="1356525" cy="369332"/>
          </a:xfrm>
          <a:prstGeom prst="rect">
            <a:avLst/>
          </a:prstGeom>
        </p:spPr>
        <p:txBody>
          <a:bodyPr wrap="none">
            <a:spAutoFit/>
          </a:bodyPr>
          <a:lstStyle/>
          <a:p>
            <a:r>
              <a:rPr lang="en" altLang="zh-CN" dirty="0">
                <a:solidFill>
                  <a:srgbClr val="1A1A1A"/>
                </a:solidFill>
                <a:latin typeface="-apple-system"/>
              </a:rPr>
              <a:t>Permutation</a:t>
            </a:r>
            <a:endParaRPr lang="zh-CN" altLang="en-US" dirty="0"/>
          </a:p>
        </p:txBody>
      </p:sp>
    </p:spTree>
    <p:extLst>
      <p:ext uri="{BB962C8B-B14F-4D97-AF65-F5344CB8AC3E}">
        <p14:creationId xmlns:p14="http://schemas.microsoft.com/office/powerpoint/2010/main" val="303957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9164-8D5B-B641-BAF0-B62BD31E43B4}"/>
              </a:ext>
            </a:extLst>
          </p:cNvPr>
          <p:cNvSpPr>
            <a:spLocks noGrp="1"/>
          </p:cNvSpPr>
          <p:nvPr>
            <p:ph type="title"/>
          </p:nvPr>
        </p:nvSpPr>
        <p:spPr/>
        <p:txBody>
          <a:bodyPr/>
          <a:lstStyle/>
          <a:p>
            <a:r>
              <a:rPr kumimoji="1" lang="en-US" altLang="zh-CN" dirty="0"/>
              <a:t>For this illustrative example</a:t>
            </a:r>
            <a:endParaRPr kumimoji="1" lang="zh-CN" altLang="en-US" dirty="0"/>
          </a:p>
        </p:txBody>
      </p:sp>
      <p:pic>
        <p:nvPicPr>
          <p:cNvPr id="6" name="图片 5">
            <a:extLst>
              <a:ext uri="{FF2B5EF4-FFF2-40B4-BE49-F238E27FC236}">
                <a16:creationId xmlns:a16="http://schemas.microsoft.com/office/drawing/2014/main" id="{FAD24F01-E2E6-0743-BB9B-0B226CEDC9E6}"/>
              </a:ext>
            </a:extLst>
          </p:cNvPr>
          <p:cNvPicPr>
            <a:picLocks noChangeAspect="1"/>
          </p:cNvPicPr>
          <p:nvPr/>
        </p:nvPicPr>
        <p:blipFill>
          <a:blip r:embed="rId3"/>
          <a:stretch>
            <a:fillRect/>
          </a:stretch>
        </p:blipFill>
        <p:spPr>
          <a:xfrm>
            <a:off x="6096000" y="2419955"/>
            <a:ext cx="1631250" cy="2880000"/>
          </a:xfrm>
          <a:prstGeom prst="rect">
            <a:avLst/>
          </a:prstGeom>
        </p:spPr>
      </p:pic>
      <p:pic>
        <p:nvPicPr>
          <p:cNvPr id="4" name="图片 3">
            <a:extLst>
              <a:ext uri="{FF2B5EF4-FFF2-40B4-BE49-F238E27FC236}">
                <a16:creationId xmlns:a16="http://schemas.microsoft.com/office/drawing/2014/main" id="{B0DABCBF-5248-2C40-8A7C-24D0BCBB63B1}"/>
              </a:ext>
            </a:extLst>
          </p:cNvPr>
          <p:cNvPicPr>
            <a:picLocks noChangeAspect="1"/>
          </p:cNvPicPr>
          <p:nvPr/>
        </p:nvPicPr>
        <p:blipFill>
          <a:blip r:embed="rId4"/>
          <a:stretch>
            <a:fillRect/>
          </a:stretch>
        </p:blipFill>
        <p:spPr>
          <a:xfrm>
            <a:off x="7704949" y="2410688"/>
            <a:ext cx="2165581" cy="2880000"/>
          </a:xfrm>
          <a:prstGeom prst="rect">
            <a:avLst/>
          </a:prstGeom>
        </p:spPr>
      </p:pic>
      <p:pic>
        <p:nvPicPr>
          <p:cNvPr id="9" name="图片 8">
            <a:extLst>
              <a:ext uri="{FF2B5EF4-FFF2-40B4-BE49-F238E27FC236}">
                <a16:creationId xmlns:a16="http://schemas.microsoft.com/office/drawing/2014/main" id="{D512C5AB-E73D-C64F-B5F5-D54939ECBED0}"/>
              </a:ext>
            </a:extLst>
          </p:cNvPr>
          <p:cNvPicPr>
            <a:picLocks noChangeAspect="1"/>
          </p:cNvPicPr>
          <p:nvPr/>
        </p:nvPicPr>
        <p:blipFill>
          <a:blip r:embed="rId5"/>
          <a:stretch>
            <a:fillRect/>
          </a:stretch>
        </p:blipFill>
        <p:spPr>
          <a:xfrm>
            <a:off x="3267838" y="1690688"/>
            <a:ext cx="2266229" cy="2160000"/>
          </a:xfrm>
          <a:prstGeom prst="rect">
            <a:avLst/>
          </a:prstGeom>
        </p:spPr>
      </p:pic>
      <p:pic>
        <p:nvPicPr>
          <p:cNvPr id="10" name="图片 9">
            <a:extLst>
              <a:ext uri="{FF2B5EF4-FFF2-40B4-BE49-F238E27FC236}">
                <a16:creationId xmlns:a16="http://schemas.microsoft.com/office/drawing/2014/main" id="{911732CB-DDB7-CD4F-B2B7-0F7288ADECB4}"/>
              </a:ext>
            </a:extLst>
          </p:cNvPr>
          <p:cNvPicPr>
            <a:picLocks noChangeAspect="1"/>
          </p:cNvPicPr>
          <p:nvPr/>
        </p:nvPicPr>
        <p:blipFill>
          <a:blip r:embed="rId6"/>
          <a:stretch>
            <a:fillRect/>
          </a:stretch>
        </p:blipFill>
        <p:spPr>
          <a:xfrm>
            <a:off x="3309850" y="4164215"/>
            <a:ext cx="2224217" cy="2160000"/>
          </a:xfrm>
          <a:prstGeom prst="rect">
            <a:avLst/>
          </a:prstGeom>
        </p:spPr>
      </p:pic>
      <p:pic>
        <p:nvPicPr>
          <p:cNvPr id="11" name="图片 10">
            <a:extLst>
              <a:ext uri="{FF2B5EF4-FFF2-40B4-BE49-F238E27FC236}">
                <a16:creationId xmlns:a16="http://schemas.microsoft.com/office/drawing/2014/main" id="{04769428-E771-0245-B3FA-3CDDB5C1FDC3}"/>
              </a:ext>
            </a:extLst>
          </p:cNvPr>
          <p:cNvPicPr>
            <a:picLocks noChangeAspect="1"/>
          </p:cNvPicPr>
          <p:nvPr/>
        </p:nvPicPr>
        <p:blipFill>
          <a:blip r:embed="rId7"/>
          <a:stretch>
            <a:fillRect/>
          </a:stretch>
        </p:blipFill>
        <p:spPr>
          <a:xfrm>
            <a:off x="838200" y="1497002"/>
            <a:ext cx="1643625" cy="2775559"/>
          </a:xfrm>
          <a:prstGeom prst="rect">
            <a:avLst/>
          </a:prstGeom>
          <a:effectLst>
            <a:outerShdw blurRad="63500" sx="102000" sy="102000" algn="ctr" rotWithShape="0">
              <a:prstClr val="black">
                <a:alpha val="40000"/>
              </a:prstClr>
            </a:outerShdw>
          </a:effectLst>
        </p:spPr>
      </p:pic>
      <p:pic>
        <p:nvPicPr>
          <p:cNvPr id="12" name="图片 11">
            <a:extLst>
              <a:ext uri="{FF2B5EF4-FFF2-40B4-BE49-F238E27FC236}">
                <a16:creationId xmlns:a16="http://schemas.microsoft.com/office/drawing/2014/main" id="{C36F1C53-0C93-B540-8BDC-B2E4FD0F8010}"/>
              </a:ext>
            </a:extLst>
          </p:cNvPr>
          <p:cNvPicPr>
            <a:picLocks noChangeAspect="1"/>
          </p:cNvPicPr>
          <p:nvPr/>
        </p:nvPicPr>
        <p:blipFill>
          <a:blip r:embed="rId8"/>
          <a:stretch>
            <a:fillRect/>
          </a:stretch>
        </p:blipFill>
        <p:spPr>
          <a:xfrm>
            <a:off x="1293389" y="3352510"/>
            <a:ext cx="1643625" cy="2886365"/>
          </a:xfrm>
          <a:prstGeom prst="rect">
            <a:avLst/>
          </a:prstGeom>
          <a:effectLst>
            <a:outerShdw blurRad="63500" sx="102000" sy="102000" algn="ctr" rotWithShape="0">
              <a:prstClr val="black">
                <a:alpha val="40000"/>
              </a:prstClr>
            </a:outerShdw>
          </a:effectLst>
        </p:spPr>
      </p:pic>
      <p:sp>
        <p:nvSpPr>
          <p:cNvPr id="5" name="矩形 4">
            <a:extLst>
              <a:ext uri="{FF2B5EF4-FFF2-40B4-BE49-F238E27FC236}">
                <a16:creationId xmlns:a16="http://schemas.microsoft.com/office/drawing/2014/main" id="{A15FACE6-E237-224B-AD55-186609C49E29}"/>
              </a:ext>
            </a:extLst>
          </p:cNvPr>
          <p:cNvSpPr/>
          <p:nvPr/>
        </p:nvSpPr>
        <p:spPr>
          <a:xfrm>
            <a:off x="10231114" y="3486265"/>
            <a:ext cx="1810298" cy="1015663"/>
          </a:xfrm>
          <a:prstGeom prst="rect">
            <a:avLst/>
          </a:prstGeom>
        </p:spPr>
        <p:txBody>
          <a:bodyPr wrap="square">
            <a:spAutoFit/>
          </a:bodyPr>
          <a:lstStyle/>
          <a:p>
            <a:r>
              <a:rPr kumimoji="1" lang="en-US" altLang="zh-CN" sz="2000" b="1" dirty="0"/>
              <a:t>Appropriate abstraction</a:t>
            </a:r>
            <a:r>
              <a:rPr kumimoji="1" lang="zh-CN" altLang="en-US" sz="2000" b="1" dirty="0"/>
              <a:t> </a:t>
            </a:r>
            <a:r>
              <a:rPr kumimoji="1" lang="en-US" altLang="zh-CN" sz="2000" b="1" dirty="0"/>
              <a:t>for</a:t>
            </a:r>
            <a:r>
              <a:rPr kumimoji="1" lang="zh-CN" altLang="en-US" sz="2000" b="1" dirty="0"/>
              <a:t> </a:t>
            </a:r>
            <a:r>
              <a:rPr kumimoji="1" lang="en-US" altLang="zh-CN" sz="2000" b="1" dirty="0"/>
              <a:t>the</a:t>
            </a:r>
            <a:r>
              <a:rPr kumimoji="1" lang="zh-CN" altLang="en-US" sz="2000" b="1" dirty="0"/>
              <a:t> </a:t>
            </a:r>
            <a:r>
              <a:rPr kumimoji="1" lang="en-US" altLang="zh-CN" sz="2000" b="1" dirty="0"/>
              <a:t>GUI</a:t>
            </a:r>
            <a:r>
              <a:rPr kumimoji="1" lang="zh-CN" altLang="en-US" sz="2000" b="1" dirty="0"/>
              <a:t> </a:t>
            </a:r>
            <a:r>
              <a:rPr kumimoji="1" lang="en-US" altLang="zh-CN" sz="2000" b="1" dirty="0"/>
              <a:t>tree</a:t>
            </a:r>
            <a:endParaRPr kumimoji="1" lang="zh-CN" altLang="en-US" sz="2000" b="1" dirty="0"/>
          </a:p>
        </p:txBody>
      </p:sp>
      <p:sp>
        <p:nvSpPr>
          <p:cNvPr id="15" name="矩形 14">
            <a:extLst>
              <a:ext uri="{FF2B5EF4-FFF2-40B4-BE49-F238E27FC236}">
                <a16:creationId xmlns:a16="http://schemas.microsoft.com/office/drawing/2014/main" id="{39E6F72F-6A49-C041-97DF-1DEA1033932B}"/>
              </a:ext>
            </a:extLst>
          </p:cNvPr>
          <p:cNvSpPr/>
          <p:nvPr/>
        </p:nvSpPr>
        <p:spPr>
          <a:xfrm>
            <a:off x="6923164" y="5826315"/>
            <a:ext cx="4970848" cy="461665"/>
          </a:xfrm>
          <a:prstGeom prst="rect">
            <a:avLst/>
          </a:prstGeom>
        </p:spPr>
        <p:txBody>
          <a:bodyPr wrap="none">
            <a:spAutoFit/>
          </a:bodyPr>
          <a:lstStyle/>
          <a:p>
            <a:r>
              <a:rPr kumimoji="1" lang="en-US" altLang="zh-CN" sz="2400" b="1" dirty="0">
                <a:solidFill>
                  <a:srgbClr val="FF0000"/>
                </a:solidFill>
              </a:rPr>
              <a:t>But how can a testing tool know this?</a:t>
            </a:r>
            <a:endParaRPr lang="zh-CN" altLang="en-US" sz="2400" b="1" dirty="0">
              <a:solidFill>
                <a:srgbClr val="FF0000"/>
              </a:solidFill>
            </a:endParaRPr>
          </a:p>
        </p:txBody>
      </p:sp>
      <p:sp>
        <p:nvSpPr>
          <p:cNvPr id="13" name="矩形标注 12">
            <a:extLst>
              <a:ext uri="{FF2B5EF4-FFF2-40B4-BE49-F238E27FC236}">
                <a16:creationId xmlns:a16="http://schemas.microsoft.com/office/drawing/2014/main" id="{E0B27AF8-688E-1541-962B-1D16DA00E214}"/>
              </a:ext>
            </a:extLst>
          </p:cNvPr>
          <p:cNvSpPr/>
          <p:nvPr/>
        </p:nvSpPr>
        <p:spPr>
          <a:xfrm>
            <a:off x="6911625" y="823343"/>
            <a:ext cx="3335866" cy="1413933"/>
          </a:xfrm>
          <a:prstGeom prst="wedgeRectCallout">
            <a:avLst>
              <a:gd name="adj1" fmla="val -21"/>
              <a:gd name="adj2" fmla="val 94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Take the text attribute instead</a:t>
            </a:r>
            <a:r>
              <a:rPr kumimoji="1" lang="zh-CN" altLang="en-US" dirty="0"/>
              <a:t> </a:t>
            </a:r>
            <a:r>
              <a:rPr kumimoji="1" lang="en-US" altLang="zh-CN" dirty="0"/>
              <a:t>of the index for </a:t>
            </a:r>
            <a:r>
              <a:rPr kumimoji="1" lang="en-US" altLang="zh-CN" dirty="0" err="1"/>
              <a:t>ListView</a:t>
            </a:r>
            <a:r>
              <a:rPr kumimoji="1" lang="en-US" altLang="zh-CN" dirty="0"/>
              <a:t> items</a:t>
            </a:r>
            <a:endParaRPr kumimoji="1" lang="en" altLang="zh-CN" dirty="0"/>
          </a:p>
        </p:txBody>
      </p:sp>
      <p:sp>
        <p:nvSpPr>
          <p:cNvPr id="14" name="矩形 13">
            <a:extLst>
              <a:ext uri="{FF2B5EF4-FFF2-40B4-BE49-F238E27FC236}">
                <a16:creationId xmlns:a16="http://schemas.microsoft.com/office/drawing/2014/main" id="{E70E4DDF-1057-B840-B33A-6120FD4EC28F}"/>
              </a:ext>
            </a:extLst>
          </p:cNvPr>
          <p:cNvSpPr/>
          <p:nvPr/>
        </p:nvSpPr>
        <p:spPr>
          <a:xfrm>
            <a:off x="7560071" y="3068439"/>
            <a:ext cx="2455335" cy="1011998"/>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C965258E-57E5-3C48-B381-B85335A5173E}"/>
              </a:ext>
            </a:extLst>
          </p:cNvPr>
          <p:cNvSpPr/>
          <p:nvPr/>
        </p:nvSpPr>
        <p:spPr>
          <a:xfrm>
            <a:off x="7535331" y="4303705"/>
            <a:ext cx="2455335" cy="1011998"/>
          </a:xfrm>
          <a:prstGeom prst="rect">
            <a:avLst/>
          </a:pr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845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3" grpId="0" animBg="1"/>
      <p:bldP spid="13" grpId="1" animBg="1"/>
      <p:bldP spid="13" grpId="2" animBg="1"/>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70180-4DED-442D-9CBB-91413F74E669}"/>
              </a:ext>
            </a:extLst>
          </p:cNvPr>
          <p:cNvSpPr>
            <a:spLocks noGrp="1"/>
          </p:cNvSpPr>
          <p:nvPr>
            <p:ph type="title"/>
          </p:nvPr>
        </p:nvSpPr>
        <p:spPr/>
        <p:txBody>
          <a:bodyPr/>
          <a:lstStyle/>
          <a:p>
            <a:r>
              <a:rPr lang="en-US" altLang="zh-TW" dirty="0"/>
              <a:t>Model definition</a:t>
            </a:r>
            <a:endParaRPr lang="zh-TW"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9F7F29-153D-41FA-BFC8-53671F99DBBA}"/>
                  </a:ext>
                </a:extLst>
              </p:cNvPr>
              <p:cNvSpPr>
                <a:spLocks noGrp="1"/>
              </p:cNvSpPr>
              <p:nvPr>
                <p:ph idx="1"/>
              </p:nvPr>
            </p:nvSpPr>
            <p:spPr>
              <a:xfrm>
                <a:off x="405113" y="1810445"/>
                <a:ext cx="11715169" cy="4124190"/>
              </a:xfrm>
            </p:spPr>
            <p:txBody>
              <a:bodyPr>
                <a:normAutofit/>
              </a:bodyPr>
              <a:lstStyle/>
              <a:p>
                <a:pPr marL="0" indent="0">
                  <a:buNone/>
                </a:pPr>
                <a:r>
                  <a:rPr lang="en-US" altLang="zh-TW" dirty="0"/>
                  <a:t>A model </a:t>
                </a:r>
                <a:r>
                  <a:rPr lang="en-US" altLang="zh-TW" i="1" dirty="0"/>
                  <a:t>M </a:t>
                </a:r>
                <a:r>
                  <a:rPr lang="en-US" altLang="zh-TW" dirty="0"/>
                  <a:t>in APE is a tuple(</a:t>
                </a:r>
                <a:r>
                  <a:rPr lang="en-US" altLang="zh-TW" i="1" dirty="0"/>
                  <a:t>S,A,</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oMath>
                </a14:m>
                <a:r>
                  <a:rPr lang="en-US" altLang="zh-TW" i="1" dirty="0"/>
                  <a:t>,</a:t>
                </a:r>
                <a14:m>
                  <m:oMath xmlns:m="http://schemas.openxmlformats.org/officeDocument/2006/math">
                    <m:r>
                      <a:rPr lang="zh-TW" altLang="en-US" i="1">
                        <a:latin typeface="Cambria Math" panose="02040503050406030204" pitchFamily="18" charset="0"/>
                        <a:ea typeface="Cambria Math" panose="02040503050406030204" pitchFamily="18" charset="0"/>
                      </a:rPr>
                      <m:t>𝒯</m:t>
                    </m:r>
                  </m:oMath>
                </a14:m>
                <a:r>
                  <a:rPr lang="en-US" altLang="zh-TW" dirty="0"/>
                  <a:t>), where</a:t>
                </a:r>
              </a:p>
              <a:p>
                <a:pPr marL="0" indent="0">
                  <a:buNone/>
                </a:pPr>
                <a:r>
                  <a:rPr lang="en-US" altLang="zh-TW" i="1" dirty="0"/>
                  <a:t>• S</a:t>
                </a:r>
                <a:r>
                  <a:rPr lang="en-US" altLang="zh-TW" dirty="0"/>
                  <a:t>, the set of states.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𝑆</m:t>
                        </m:r>
                      </m:e>
                      <m:sub>
                        <m:r>
                          <a:rPr lang="en-US" altLang="zh-TW" b="0" i="1" smtClean="0">
                            <a:latin typeface="Cambria Math" panose="02040503050406030204" pitchFamily="18" charset="0"/>
                          </a:rPr>
                          <m:t>𝑖</m:t>
                        </m:r>
                      </m:sub>
                    </m:sSub>
                  </m:oMath>
                </a14:m>
                <a:r>
                  <a:rPr lang="en-US" altLang="zh-TW" i="1" dirty="0"/>
                  <a:t>∈ S </a:t>
                </a:r>
                <a:r>
                  <a:rPr lang="en-US" altLang="zh-TW" dirty="0"/>
                  <a:t>is a set of attribute paths.</a:t>
                </a:r>
              </a:p>
              <a:p>
                <a:pPr marL="0" indent="0">
                  <a:buNone/>
                </a:pPr>
                <a:r>
                  <a:rPr lang="en-US" altLang="zh-TW" i="1" dirty="0"/>
                  <a:t>• A</a:t>
                </a:r>
                <a:r>
                  <a:rPr lang="en-US" altLang="zh-TW" dirty="0"/>
                  <a:t>, the set of model actions. Each model action </a:t>
                </a:r>
                <a:r>
                  <a:rPr lang="en-US" altLang="zh-TW" i="1" dirty="0"/>
                  <a:t>π ∈ A </a:t>
                </a:r>
                <a:r>
                  <a:rPr lang="en-US" altLang="zh-TW" dirty="0"/>
                  <a:t>is an attribute path</a:t>
                </a:r>
              </a:p>
              <a:p>
                <a:pPr marL="0" indent="0">
                  <a:buNone/>
                </a:pPr>
                <a:r>
                  <a:rPr lang="en-US" altLang="zh-TW" i="1" dirty="0"/>
                  <a:t>•</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 </m:t>
                    </m:r>
                    <m:r>
                      <a:rPr lang="zh-TW" altLang="en-US" i="1">
                        <a:latin typeface="Cambria Math" panose="02040503050406030204" pitchFamily="18" charset="0"/>
                        <a:ea typeface="Cambria Math" panose="02040503050406030204" pitchFamily="18" charset="0"/>
                      </a:rPr>
                      <m:t>𝒯</m:t>
                    </m:r>
                  </m:oMath>
                </a14:m>
                <a:r>
                  <a:rPr lang="en-US" altLang="zh-TW" dirty="0"/>
                  <a:t>: </a:t>
                </a:r>
                <a:r>
                  <a:rPr lang="en-US" altLang="zh-TW" i="1" dirty="0" err="1"/>
                  <a:t>SxAxS</a:t>
                </a:r>
                <a:r>
                  <a:rPr lang="en-US" altLang="zh-TW" dirty="0"/>
                  <a:t>, the set of state transitions. Each transition (</a:t>
                </a:r>
                <a:r>
                  <a:rPr lang="en-US" altLang="zh-TW" i="1" dirty="0"/>
                  <a:t>S, π, S’</a:t>
                </a:r>
                <a:r>
                  <a:rPr lang="en-US" altLang="zh-TW" dirty="0"/>
                  <a:t>) has a source state </a:t>
                </a:r>
                <a:r>
                  <a:rPr lang="en-US" altLang="zh-TW" i="1" dirty="0"/>
                  <a:t>S</a:t>
                </a:r>
                <a:r>
                  <a:rPr lang="en-US" altLang="zh-TW" dirty="0"/>
                  <a:t>, a target state </a:t>
                </a:r>
                <a:r>
                  <a:rPr lang="en-US" altLang="zh-TW" i="1" dirty="0"/>
                  <a:t>S’</a:t>
                </a:r>
                <a:r>
                  <a:rPr lang="en-US" altLang="zh-TW" dirty="0"/>
                  <a:t>, and a transition label that is a model action </a:t>
                </a:r>
                <a:r>
                  <a:rPr lang="en-US" altLang="zh-TW" i="1" dirty="0"/>
                  <a:t>π</a:t>
                </a:r>
                <a:r>
                  <a:rPr lang="en-US" altLang="zh-TW" dirty="0"/>
                  <a:t>.</a:t>
                </a:r>
              </a:p>
              <a:p>
                <a:pPr marL="0" indent="0">
                  <a:buNone/>
                </a:pPr>
                <a:r>
                  <a:rPr lang="en-US" altLang="zh-TW" i="1" dirty="0"/>
                  <a:t>•</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ℒ</m:t>
                    </m:r>
                  </m:oMath>
                </a14:m>
                <a:r>
                  <a:rPr lang="en-US" altLang="zh-TW" i="1" dirty="0"/>
                  <a:t> </a:t>
                </a:r>
                <a:r>
                  <a:rPr lang="en-US" altLang="zh-TW" dirty="0"/>
                  <a:t>: the abstraction function, which reduces a full attribute path </a:t>
                </a:r>
                <a:r>
                  <a:rPr lang="en-US" altLang="zh-TW" i="1" dirty="0"/>
                  <a:t>σ </a:t>
                </a:r>
                <a:r>
                  <a:rPr lang="en-US" altLang="zh-TW" dirty="0"/>
                  <a:t>to an attribute path </a:t>
                </a:r>
                <a:r>
                  <a:rPr lang="en-US" altLang="zh-TW" i="1" dirty="0"/>
                  <a:t>π</a:t>
                </a:r>
                <a:r>
                  <a:rPr lang="en-US" altLang="zh-TW" dirty="0"/>
                  <a:t>, </a:t>
                </a:r>
                <a:r>
                  <a:rPr lang="en-US" altLang="zh-TW" i="1" dirty="0"/>
                  <a:t>i.e.</a:t>
                </a:r>
                <a:r>
                  <a:rPr lang="en-US" altLang="zh-TW" dirty="0"/>
                  <a:t>, </a:t>
                </a:r>
                <a14:m>
                  <m:oMath xmlns:m="http://schemas.openxmlformats.org/officeDocument/2006/math">
                    <m:r>
                      <a:rPr lang="en-US" altLang="zh-TW" i="1">
                        <a:latin typeface="Cambria Math" panose="02040503050406030204" pitchFamily="18" charset="0"/>
                        <a:ea typeface="Cambria Math" panose="02040503050406030204" pitchFamily="18" charset="0"/>
                      </a:rPr>
                      <m:t>ℒ</m:t>
                    </m:r>
                  </m:oMath>
                </a14:m>
                <a:r>
                  <a:rPr lang="en-US" altLang="zh-TW" dirty="0"/>
                  <a:t>(</a:t>
                </a:r>
                <a:r>
                  <a:rPr lang="en-US" altLang="zh-TW" i="1" dirty="0"/>
                  <a:t>σ</a:t>
                </a:r>
                <a:r>
                  <a:rPr lang="en-US" altLang="zh-TW" dirty="0"/>
                  <a:t>) = </a:t>
                </a:r>
                <a:r>
                  <a:rPr lang="en-US" altLang="zh-TW" i="1" dirty="0"/>
                  <a:t>π</a:t>
                </a:r>
                <a:r>
                  <a:rPr lang="en-US" altLang="zh-TW" dirty="0"/>
                  <a:t>.</a:t>
                </a:r>
              </a:p>
              <a:p>
                <a:pPr marL="0" indent="0">
                  <a:buNone/>
                </a:pPr>
                <a:endParaRPr lang="zh-TW" altLang="en-US" dirty="0"/>
              </a:p>
            </p:txBody>
          </p:sp>
        </mc:Choice>
        <mc:Fallback xmlns="">
          <p:sp>
            <p:nvSpPr>
              <p:cNvPr id="3" name="内容占位符 2">
                <a:extLst>
                  <a:ext uri="{FF2B5EF4-FFF2-40B4-BE49-F238E27FC236}">
                    <a16:creationId xmlns:a16="http://schemas.microsoft.com/office/drawing/2014/main" id="{F99F7F29-153D-41FA-BFC8-53671F99DBBA}"/>
                  </a:ext>
                </a:extLst>
              </p:cNvPr>
              <p:cNvSpPr>
                <a:spLocks noGrp="1" noRot="1" noChangeAspect="1" noMove="1" noResize="1" noEditPoints="1" noAdjustHandles="1" noChangeArrowheads="1" noChangeShapeType="1" noTextEdit="1"/>
              </p:cNvSpPr>
              <p:nvPr>
                <p:ph idx="1"/>
              </p:nvPr>
            </p:nvSpPr>
            <p:spPr>
              <a:xfrm>
                <a:off x="405113" y="1810445"/>
                <a:ext cx="11715169" cy="4124190"/>
              </a:xfrm>
              <a:blipFill>
                <a:blip r:embed="rId3"/>
                <a:stretch>
                  <a:fillRect l="-974" t="-2454"/>
                </a:stretch>
              </a:blipFill>
            </p:spPr>
            <p:txBody>
              <a:bodyPr/>
              <a:lstStyle/>
              <a:p>
                <a:r>
                  <a:rPr lang="zh-CN" altLang="en-US">
                    <a:noFill/>
                  </a:rPr>
                  <a:t> </a:t>
                </a:r>
              </a:p>
            </p:txBody>
          </p:sp>
        </mc:Fallback>
      </mc:AlternateContent>
      <p:grpSp>
        <p:nvGrpSpPr>
          <p:cNvPr id="4" name="群組 3">
            <a:extLst>
              <a:ext uri="{FF2B5EF4-FFF2-40B4-BE49-F238E27FC236}">
                <a16:creationId xmlns:a16="http://schemas.microsoft.com/office/drawing/2014/main" id="{9F49C63A-80C3-4947-BF7E-C24F0525754E}"/>
              </a:ext>
            </a:extLst>
          </p:cNvPr>
          <p:cNvGrpSpPr/>
          <p:nvPr/>
        </p:nvGrpSpPr>
        <p:grpSpPr>
          <a:xfrm>
            <a:off x="1007997" y="5158525"/>
            <a:ext cx="9414359" cy="1222397"/>
            <a:chOff x="1007997" y="5095770"/>
            <a:chExt cx="9414359" cy="1222397"/>
          </a:xfrm>
        </p:grpSpPr>
        <p:pic>
          <p:nvPicPr>
            <p:cNvPr id="19" name="图片 18">
              <a:extLst>
                <a:ext uri="{FF2B5EF4-FFF2-40B4-BE49-F238E27FC236}">
                  <a16:creationId xmlns:a16="http://schemas.microsoft.com/office/drawing/2014/main" id="{811D0799-4271-47C1-B36A-B69EB3B7768B}"/>
                </a:ext>
              </a:extLst>
            </p:cNvPr>
            <p:cNvPicPr>
              <a:picLocks noChangeAspect="1"/>
            </p:cNvPicPr>
            <p:nvPr/>
          </p:nvPicPr>
          <p:blipFill>
            <a:blip r:embed="rId4"/>
            <a:stretch>
              <a:fillRect/>
            </a:stretch>
          </p:blipFill>
          <p:spPr>
            <a:xfrm>
              <a:off x="1023713" y="5689753"/>
              <a:ext cx="9398643" cy="628414"/>
            </a:xfrm>
            <a:prstGeom prst="rect">
              <a:avLst/>
            </a:prstGeom>
          </p:spPr>
        </p:pic>
        <p:pic>
          <p:nvPicPr>
            <p:cNvPr id="18" name="图片 17">
              <a:extLst>
                <a:ext uri="{FF2B5EF4-FFF2-40B4-BE49-F238E27FC236}">
                  <a16:creationId xmlns:a16="http://schemas.microsoft.com/office/drawing/2014/main" id="{2781E7C7-058D-4D76-ABC4-9E791A952228}"/>
                </a:ext>
              </a:extLst>
            </p:cNvPr>
            <p:cNvPicPr>
              <a:picLocks noChangeAspect="1"/>
            </p:cNvPicPr>
            <p:nvPr/>
          </p:nvPicPr>
          <p:blipFill>
            <a:blip r:embed="rId5"/>
            <a:stretch>
              <a:fillRect/>
            </a:stretch>
          </p:blipFill>
          <p:spPr>
            <a:xfrm>
              <a:off x="1007997" y="5105821"/>
              <a:ext cx="6061015" cy="505824"/>
            </a:xfrm>
            <a:prstGeom prst="rect">
              <a:avLst/>
            </a:prstGeom>
          </p:spPr>
        </p:pic>
        <p:sp>
          <p:nvSpPr>
            <p:cNvPr id="8" name="矩形: 圆角 7">
              <a:extLst>
                <a:ext uri="{FF2B5EF4-FFF2-40B4-BE49-F238E27FC236}">
                  <a16:creationId xmlns:a16="http://schemas.microsoft.com/office/drawing/2014/main" id="{DA608B48-EB81-4747-8404-D7FB6B3D0708}"/>
                </a:ext>
              </a:extLst>
            </p:cNvPr>
            <p:cNvSpPr/>
            <p:nvPr/>
          </p:nvSpPr>
          <p:spPr>
            <a:xfrm>
              <a:off x="1747777" y="5095770"/>
              <a:ext cx="1134319" cy="54110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圆角 8">
              <a:extLst>
                <a:ext uri="{FF2B5EF4-FFF2-40B4-BE49-F238E27FC236}">
                  <a16:creationId xmlns:a16="http://schemas.microsoft.com/office/drawing/2014/main" id="{BDF6C690-4D07-4F1E-85AD-7B14188A13F1}"/>
                </a:ext>
              </a:extLst>
            </p:cNvPr>
            <p:cNvSpPr/>
            <p:nvPr/>
          </p:nvSpPr>
          <p:spPr>
            <a:xfrm>
              <a:off x="3200400" y="5726241"/>
              <a:ext cx="2607483" cy="58565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73865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08137-CD0B-4486-AF2D-DF25E80ABCF4}"/>
              </a:ext>
            </a:extLst>
          </p:cNvPr>
          <p:cNvSpPr>
            <a:spLocks noGrp="1"/>
          </p:cNvSpPr>
          <p:nvPr>
            <p:ph type="title"/>
          </p:nvPr>
        </p:nvSpPr>
        <p:spPr/>
        <p:txBody>
          <a:bodyPr/>
          <a:lstStyle/>
          <a:p>
            <a:r>
              <a:rPr kumimoji="1" lang="en-US" altLang="zh-CN" dirty="0"/>
              <a:t>Decision Tree (</a:t>
            </a:r>
            <a:r>
              <a:rPr lang="en-US" altLang="zh-TW" i="1" dirty="0"/>
              <a:t>Dynamic Abstraction Functions</a:t>
            </a:r>
            <a:r>
              <a:rPr kumimoji="1" lang="en-US" altLang="zh-CN" dirty="0"/>
              <a:t>)</a:t>
            </a:r>
            <a:endParaRPr lang="zh-TW"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75762E-AD01-4EA1-86F1-0CC0A9732AB3}"/>
                  </a:ext>
                </a:extLst>
              </p:cNvPr>
              <p:cNvSpPr>
                <a:spLocks noGrp="1"/>
              </p:cNvSpPr>
              <p:nvPr>
                <p:ph idx="1"/>
              </p:nvPr>
            </p:nvSpPr>
            <p:spPr/>
            <p:txBody>
              <a:bodyPr/>
              <a:lstStyle/>
              <a:p>
                <a:r>
                  <a:rPr lang="en-US" altLang="zh-TW" b="1" dirty="0"/>
                  <a:t>Local Reducer</a:t>
                </a:r>
                <a:r>
                  <a:rPr lang="en-US" altLang="zh-TW" dirty="0"/>
                  <a:t>: Let </a:t>
                </a:r>
                <a:r>
                  <a:rPr lang="en-US" altLang="zh-TW" i="1" dirty="0"/>
                  <a:t>A </a:t>
                </a:r>
                <a:r>
                  <a:rPr lang="en-US" altLang="zh-TW" dirty="0"/>
                  <a:t>denote a set of attribute keys. Given a full attribute path </a:t>
                </a:r>
                <a:r>
                  <a:rPr lang="en-US" altLang="zh-TW" i="1" dirty="0"/>
                  <a:t>σ </a:t>
                </a:r>
                <a:r>
                  <a:rPr lang="en-US" altLang="zh-TW" dirty="0"/>
                  <a:t>= &lt;</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1</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2</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sub>
                    </m:sSub>
                    <m:r>
                      <a:rPr lang="en-US" altLang="zh-TW" i="1" smtClean="0">
                        <a:latin typeface="Cambria Math" panose="02040503050406030204" pitchFamily="18" charset="0"/>
                      </a:rPr>
                      <m:t>&gt;</m:t>
                    </m:r>
                  </m:oMath>
                </a14:m>
                <a:r>
                  <a:rPr lang="en-US" altLang="zh-TW" dirty="0"/>
                  <a:t>, a local reducer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𝑅</m:t>
                        </m:r>
                      </m:e>
                      <m:sub>
                        <m:r>
                          <a:rPr lang="en-US" altLang="zh-TW" b="0" i="1" smtClean="0">
                            <a:latin typeface="Cambria Math" panose="02040503050406030204" pitchFamily="18" charset="0"/>
                          </a:rPr>
                          <m:t>𝐴</m:t>
                        </m:r>
                      </m:sub>
                    </m:sSub>
                  </m:oMath>
                </a14:m>
                <a:r>
                  <a:rPr lang="en-US" altLang="zh-TW" i="1" dirty="0"/>
                  <a:t> </a:t>
                </a:r>
                <a:r>
                  <a:rPr lang="en-US" altLang="zh-TW" dirty="0"/>
                  <a:t>removes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2</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r>
                          <a:rPr lang="en-US" altLang="zh-TW" b="0" i="1" smtClean="0">
                            <a:latin typeface="Cambria Math" panose="02040503050406030204" pitchFamily="18" charset="0"/>
                          </a:rPr>
                          <m:t>−1</m:t>
                        </m:r>
                      </m:sub>
                    </m:sSub>
                  </m:oMath>
                </a14:m>
                <a:r>
                  <a:rPr lang="en-US" altLang="zh-TW" dirty="0"/>
                  <a:t> and retains attributes in </a:t>
                </a:r>
                <a:r>
                  <a:rPr lang="en-US" altLang="zh-TW" i="1" dirty="0"/>
                  <a:t>A </a:t>
                </a:r>
                <a:r>
                  <a:rPr lang="en-US" altLang="zh-TW" dirty="0"/>
                  <a:t>for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sub>
                    </m:sSub>
                  </m:oMath>
                </a14:m>
                <a:r>
                  <a:rPr lang="en-US" altLang="zh-TW" dirty="0"/>
                  <a:t>.</a:t>
                </a:r>
              </a:p>
              <a:p>
                <a:endParaRPr lang="en-US" altLang="zh-TW"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b="0" i="1" smtClean="0">
                            <a:latin typeface="Cambria Math" panose="02040503050406030204" pitchFamily="18" charset="0"/>
                          </a:rPr>
                          <m:t>𝑖</m:t>
                        </m:r>
                      </m:sub>
                    </m:sSub>
                  </m:oMath>
                </a14:m>
                <a:r>
                  <a:rPr lang="en-US" altLang="zh-TW" dirty="0"/>
                  <a:t>: to select the index attribute</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b="0" i="1" smtClean="0">
                            <a:latin typeface="Cambria Math" panose="02040503050406030204" pitchFamily="18" charset="0"/>
                          </a:rPr>
                          <m:t>𝑐</m:t>
                        </m:r>
                      </m:sub>
                    </m:sSub>
                  </m:oMath>
                </a14:m>
                <a:r>
                  <a:rPr lang="en-US" altLang="zh-TW" dirty="0"/>
                  <a:t>: to select the type attributes</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b="0" i="1" smtClean="0">
                            <a:latin typeface="Cambria Math" panose="02040503050406030204" pitchFamily="18" charset="0"/>
                          </a:rPr>
                          <m:t>𝑡</m:t>
                        </m:r>
                      </m:sub>
                    </m:sSub>
                  </m:oMath>
                </a14:m>
                <a:r>
                  <a:rPr lang="en-US" altLang="zh-TW" dirty="0"/>
                  <a:t>: to select the appearance attributes</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i="1" smtClean="0">
                            <a:latin typeface="Cambria Math" panose="02040503050406030204" pitchFamily="18" charset="0"/>
                            <a:ea typeface="Cambria Math" panose="02040503050406030204" pitchFamily="18" charset="0"/>
                          </a:rPr>
                          <m:t>∅</m:t>
                        </m:r>
                      </m:sub>
                    </m:sSub>
                  </m:oMath>
                </a14:m>
                <a:r>
                  <a:rPr lang="en-US" altLang="zh-TW" dirty="0"/>
                  <a:t>: to select no attribute</a:t>
                </a:r>
              </a:p>
              <a:p>
                <a:pPr lvl="1"/>
                <a:endParaRPr lang="zh-TW" altLang="en-US" dirty="0"/>
              </a:p>
              <a:p>
                <a:pPr lvl="1"/>
                <a:endParaRPr lang="zh-TW" altLang="en-US" dirty="0"/>
              </a:p>
            </p:txBody>
          </p:sp>
        </mc:Choice>
        <mc:Fallback xmlns="">
          <p:sp>
            <p:nvSpPr>
              <p:cNvPr id="3" name="内容占位符 2">
                <a:extLst>
                  <a:ext uri="{FF2B5EF4-FFF2-40B4-BE49-F238E27FC236}">
                    <a16:creationId xmlns:a16="http://schemas.microsoft.com/office/drawing/2014/main" id="{BC75762E-AD01-4EA1-86F1-0CC0A9732AB3}"/>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zh-TW" altLang="en-US">
                    <a:noFill/>
                  </a:rPr>
                  <a:t> </a:t>
                </a:r>
              </a:p>
            </p:txBody>
          </p:sp>
        </mc:Fallback>
      </mc:AlternateContent>
      <p:pic>
        <p:nvPicPr>
          <p:cNvPr id="4" name="图片 3">
            <a:extLst>
              <a:ext uri="{FF2B5EF4-FFF2-40B4-BE49-F238E27FC236}">
                <a16:creationId xmlns:a16="http://schemas.microsoft.com/office/drawing/2014/main" id="{6CF0D983-BC31-4122-BA17-E04551EAAB80}"/>
              </a:ext>
            </a:extLst>
          </p:cNvPr>
          <p:cNvPicPr>
            <a:picLocks noChangeAspect="1"/>
          </p:cNvPicPr>
          <p:nvPr/>
        </p:nvPicPr>
        <p:blipFill>
          <a:blip r:embed="rId4"/>
          <a:stretch>
            <a:fillRect/>
          </a:stretch>
        </p:blipFill>
        <p:spPr>
          <a:xfrm>
            <a:off x="763929" y="5321175"/>
            <a:ext cx="10664142" cy="990725"/>
          </a:xfrm>
          <a:prstGeom prst="rect">
            <a:avLst/>
          </a:prstGeom>
        </p:spPr>
      </p:pic>
    </p:spTree>
    <p:extLst>
      <p:ext uri="{BB962C8B-B14F-4D97-AF65-F5344CB8AC3E}">
        <p14:creationId xmlns:p14="http://schemas.microsoft.com/office/powerpoint/2010/main" val="89592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08137-CD0B-4486-AF2D-DF25E80ABCF4}"/>
              </a:ext>
            </a:extLst>
          </p:cNvPr>
          <p:cNvSpPr>
            <a:spLocks noGrp="1"/>
          </p:cNvSpPr>
          <p:nvPr>
            <p:ph type="title"/>
          </p:nvPr>
        </p:nvSpPr>
        <p:spPr/>
        <p:txBody>
          <a:bodyPr/>
          <a:lstStyle/>
          <a:p>
            <a:r>
              <a:rPr kumimoji="1" lang="en-US" altLang="zh-CN" dirty="0"/>
              <a:t>Decision Tree (</a:t>
            </a:r>
            <a:r>
              <a:rPr lang="en-US" altLang="zh-TW" i="1" dirty="0"/>
              <a:t>Dynamic Abstraction Functions</a:t>
            </a:r>
            <a:r>
              <a:rPr kumimoji="1" lang="en-US" altLang="zh-CN" dirty="0"/>
              <a:t>)</a:t>
            </a:r>
            <a:endParaRPr lang="zh-TW"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75762E-AD01-4EA1-86F1-0CC0A9732AB3}"/>
                  </a:ext>
                </a:extLst>
              </p:cNvPr>
              <p:cNvSpPr>
                <a:spLocks noGrp="1"/>
              </p:cNvSpPr>
              <p:nvPr>
                <p:ph idx="1"/>
              </p:nvPr>
            </p:nvSpPr>
            <p:spPr/>
            <p:txBody>
              <a:bodyPr>
                <a:normAutofit/>
              </a:bodyPr>
              <a:lstStyle/>
              <a:p>
                <a:r>
                  <a:rPr lang="en-US" altLang="zh-TW" b="1" dirty="0"/>
                  <a:t>Parent Reducer</a:t>
                </a:r>
                <a:r>
                  <a:rPr lang="en-US" altLang="zh-TW" dirty="0"/>
                  <a:t>: Given a full attribute path</a:t>
                </a:r>
                <a:r>
                  <a:rPr lang="zh-TW" altLang="en-US" dirty="0"/>
                  <a:t> </a:t>
                </a:r>
                <a:r>
                  <a:rPr lang="en-US" altLang="zh-TW" i="1" dirty="0"/>
                  <a:t>σ </a:t>
                </a:r>
                <a:r>
                  <a:rPr lang="en-US" altLang="zh-TW" dirty="0"/>
                  <a:t>= &lt;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2</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𝑛</m:t>
                        </m:r>
                      </m:sub>
                    </m:sSub>
                    <m:r>
                      <a:rPr lang="en-US" altLang="zh-TW" i="1">
                        <a:latin typeface="Cambria Math" panose="02040503050406030204" pitchFamily="18" charset="0"/>
                      </a:rPr>
                      <m:t>&gt;</m:t>
                    </m:r>
                  </m:oMath>
                </a14:m>
                <a:r>
                  <a:rPr lang="en-US" altLang="zh-TW" dirty="0"/>
                  <a:t>, a parent reducer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𝑅</m:t>
                        </m:r>
                      </m:e>
                      <m:sub>
                        <m:r>
                          <a:rPr lang="en-US" altLang="zh-TW" b="0" i="1" smtClean="0">
                            <a:latin typeface="Cambria Math" panose="02040503050406030204" pitchFamily="18" charset="0"/>
                          </a:rPr>
                          <m:t>𝑝</m:t>
                        </m:r>
                      </m:sub>
                    </m:sSub>
                  </m:oMath>
                </a14:m>
                <a:r>
                  <a:rPr lang="en-US" altLang="zh-TW" i="1" dirty="0"/>
                  <a:t> </a:t>
                </a:r>
                <a:r>
                  <a:rPr lang="en-US" altLang="zh-TW" dirty="0"/>
                  <a:t>reuses the output</a:t>
                </a:r>
                <a:r>
                  <a:rPr lang="zh-TW" altLang="en-US" dirty="0"/>
                  <a:t> </a:t>
                </a:r>
                <a:r>
                  <a:rPr lang="en-US" altLang="zh-TW" dirty="0"/>
                  <a:t>of the parent full attribute path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2</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𝑛</m:t>
                        </m:r>
                        <m:r>
                          <a:rPr lang="en-US" altLang="zh-TW" i="1">
                            <a:latin typeface="Cambria Math" panose="02040503050406030204" pitchFamily="18" charset="0"/>
                          </a:rPr>
                          <m:t>−1</m:t>
                        </m:r>
                      </m:sub>
                    </m:sSub>
                  </m:oMath>
                </a14:m>
                <a:r>
                  <a:rPr lang="en-US" altLang="zh-TW" dirty="0"/>
                  <a:t> and retains</a:t>
                </a:r>
                <a:r>
                  <a:rPr lang="zh-TW" altLang="en-US" dirty="0"/>
                  <a:t> </a:t>
                </a:r>
                <a:r>
                  <a:rPr lang="en-US" altLang="zh-TW" dirty="0"/>
                  <a:t>nothing for </a:t>
                </a:r>
                <a:r>
                  <a:rPr lang="en-US" altLang="zh-TW" i="1" dirty="0"/>
                  <a:t>an</a:t>
                </a:r>
                <a:r>
                  <a:rPr lang="en-US" altLang="zh-TW" dirty="0"/>
                  <a:t>.</a:t>
                </a:r>
              </a:p>
              <a:p>
                <a:endParaRPr lang="en-US" altLang="zh-TW" dirty="0"/>
              </a:p>
              <a:p>
                <a:endParaRPr lang="en-US" altLang="zh-TW" dirty="0"/>
              </a:p>
              <a:p>
                <a:r>
                  <a:rPr lang="en-US" altLang="zh-TW" b="1" dirty="0"/>
                  <a:t>Reducer Aggregation</a:t>
                </a:r>
                <a:r>
                  <a:rPr lang="en-US" altLang="zh-TW" dirty="0"/>
                  <a:t>: Given a full attribute</a:t>
                </a:r>
                <a:r>
                  <a:rPr lang="zh-TW" altLang="en-US" dirty="0"/>
                  <a:t> </a:t>
                </a:r>
                <a:r>
                  <a:rPr lang="en-US" altLang="zh-TW" dirty="0"/>
                  <a:t>path path</a:t>
                </a:r>
                <a:r>
                  <a:rPr lang="zh-TW" altLang="en-US" dirty="0"/>
                  <a:t> </a:t>
                </a:r>
                <a:r>
                  <a:rPr lang="en-US" altLang="zh-TW" i="1" dirty="0"/>
                  <a:t>σ </a:t>
                </a:r>
                <a:r>
                  <a:rPr lang="en-US" altLang="zh-TW" dirty="0"/>
                  <a:t>= &lt;</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1</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2</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𝑛</m:t>
                        </m:r>
                      </m:sub>
                    </m:sSub>
                    <m:r>
                      <a:rPr lang="en-US" altLang="zh-TW" i="1">
                        <a:latin typeface="Cambria Math" panose="02040503050406030204" pitchFamily="18" charset="0"/>
                      </a:rPr>
                      <m:t>&gt;</m:t>
                    </m:r>
                  </m:oMath>
                </a14:m>
                <a:r>
                  <a:rPr lang="en-US" altLang="zh-TW" dirty="0"/>
                  <a:t>,and two reducers </a:t>
                </a:r>
                <a:r>
                  <a:rPr lang="en-US" altLang="zh-TW" i="1" dirty="0"/>
                  <a:t>R </a:t>
                </a:r>
                <a:r>
                  <a:rPr lang="en-US" altLang="zh-TW" dirty="0"/>
                  <a:t>and </a:t>
                </a:r>
                <a:r>
                  <a:rPr lang="en-US" altLang="zh-TW" i="1" dirty="0"/>
                  <a:t>R’</a:t>
                </a:r>
                <a:r>
                  <a:rPr lang="en-US" altLang="zh-TW" dirty="0"/>
                  <a:t>, suppose</a:t>
                </a:r>
                <a:r>
                  <a:rPr lang="zh-TW" altLang="en-US" dirty="0"/>
                  <a:t> </a:t>
                </a:r>
                <a:r>
                  <a:rPr lang="en-US" altLang="zh-TW" dirty="0"/>
                  <a:t>that </a:t>
                </a:r>
                <a:r>
                  <a:rPr lang="en-US" altLang="zh-TW" i="1" dirty="0"/>
                  <a:t>R</a:t>
                </a:r>
                <a:r>
                  <a:rPr lang="en-US" altLang="zh-TW" dirty="0"/>
                  <a:t>(</a:t>
                </a:r>
                <a:r>
                  <a:rPr lang="el-GR" altLang="zh-TW" i="1" dirty="0"/>
                  <a:t>σ</a:t>
                </a:r>
                <a:r>
                  <a:rPr lang="el-GR" altLang="zh-TW" dirty="0"/>
                  <a:t>) =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𝑚</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i="1">
                            <a:latin typeface="Cambria Math" panose="02040503050406030204" pitchFamily="18" charset="0"/>
                          </a:rPr>
                          <m:t>𝑚</m:t>
                        </m:r>
                        <m:r>
                          <a:rPr lang="en-US" altLang="zh-TW" b="0" i="1" smtClean="0">
                            <a:latin typeface="Cambria Math" panose="02040503050406030204" pitchFamily="18" charset="0"/>
                          </a:rPr>
                          <m:t>+1</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𝑏</m:t>
                        </m:r>
                      </m:e>
                      <m:sub>
                        <m:r>
                          <a:rPr lang="en-US" altLang="zh-TW" b="0" i="1" smtClean="0">
                            <a:latin typeface="Cambria Math" panose="02040503050406030204" pitchFamily="18" charset="0"/>
                          </a:rPr>
                          <m:t>𝑛</m:t>
                        </m:r>
                      </m:sub>
                    </m:sSub>
                  </m:oMath>
                </a14:m>
                <a:r>
                  <a:rPr lang="en-US" altLang="zh-TW" dirty="0"/>
                  <a:t>, </a:t>
                </a:r>
                <a:r>
                  <a:rPr lang="en-US" altLang="zh-TW" i="1" dirty="0"/>
                  <a:t>R’</a:t>
                </a:r>
                <a:r>
                  <a:rPr lang="en-US" altLang="zh-TW" dirty="0"/>
                  <a:t>(</a:t>
                </a:r>
                <a:r>
                  <a:rPr lang="el-GR" altLang="zh-TW" i="1" dirty="0"/>
                  <a:t>σ</a:t>
                </a:r>
                <a:r>
                  <a:rPr lang="el-GR" altLang="zh-TW" dirty="0"/>
                  <a:t>) =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𝑐</m:t>
                        </m:r>
                      </m:e>
                      <m:sub>
                        <m:r>
                          <a:rPr lang="en-US" altLang="zh-TW" b="0" i="1" smtClean="0">
                            <a:latin typeface="Cambria Math" panose="02040503050406030204" pitchFamily="18" charset="0"/>
                          </a:rPr>
                          <m:t>𝑘</m:t>
                        </m:r>
                      </m:sub>
                    </m:sSub>
                  </m:oMath>
                </a14:m>
                <a:r>
                  <a:rPr lang="en-US" altLang="zh-TW" i="1" dirty="0"/>
                  <a:t>,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𝑐</m:t>
                        </m:r>
                      </m:e>
                      <m:sub>
                        <m: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Sub>
                  </m:oMath>
                </a14:m>
                <a:r>
                  <a:rPr lang="en-US" altLang="zh-TW" i="1" dirty="0"/>
                  <a:t>, . . . ,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𝑐</m:t>
                        </m:r>
                      </m:e>
                      <m:sub>
                        <m:r>
                          <a:rPr lang="en-US" altLang="zh-TW" b="0" i="1" smtClean="0">
                            <a:latin typeface="Cambria Math" panose="02040503050406030204" pitchFamily="18" charset="0"/>
                          </a:rPr>
                          <m:t>𝑛</m:t>
                        </m:r>
                      </m:sub>
                    </m:sSub>
                  </m:oMath>
                </a14:m>
                <a:r>
                  <a:rPr lang="zh-TW" altLang="en-US" i="1" dirty="0"/>
                  <a:t> </a:t>
                </a:r>
                <a:r>
                  <a:rPr lang="en-US" altLang="zh-TW" dirty="0"/>
                  <a:t>and </a:t>
                </a:r>
                <a:r>
                  <a:rPr lang="en-US" altLang="zh-TW" i="1" dirty="0"/>
                  <a:t>m ≤ k</a:t>
                </a:r>
                <a:r>
                  <a:rPr lang="en-US" altLang="zh-TW" dirty="0"/>
                  <a:t>. The aggregation </a:t>
                </a:r>
                <a:r>
                  <a:rPr lang="en-US" altLang="zh-TW" i="1" dirty="0"/>
                  <a:t>R</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i="1" dirty="0"/>
                  <a:t>R’</a:t>
                </a:r>
                <a:r>
                  <a:rPr lang="en-US" altLang="zh-TW" dirty="0"/>
                  <a:t>(</a:t>
                </a:r>
                <a:r>
                  <a:rPr lang="en-US" altLang="zh-TW" i="1" dirty="0"/>
                  <a:t>σ</a:t>
                </a:r>
                <a:r>
                  <a:rPr lang="en-US" altLang="zh-TW" dirty="0"/>
                  <a:t>) is the reverse elementwise</a:t>
                </a:r>
                <a:r>
                  <a:rPr lang="zh-TW" altLang="en-US" dirty="0"/>
                  <a:t> </a:t>
                </a:r>
                <a:r>
                  <a:rPr lang="en-US" altLang="zh-TW" dirty="0"/>
                  <a:t>union of </a:t>
                </a:r>
                <a:r>
                  <a:rPr lang="en-US" altLang="zh-TW" i="1" dirty="0"/>
                  <a:t>R</a:t>
                </a:r>
                <a:r>
                  <a:rPr lang="en-US" altLang="zh-TW" dirty="0"/>
                  <a:t>(</a:t>
                </a:r>
                <a:r>
                  <a:rPr lang="en-US" altLang="zh-TW" i="1" dirty="0"/>
                  <a:t>σ</a:t>
                </a:r>
                <a:r>
                  <a:rPr lang="en-US" altLang="zh-TW" dirty="0"/>
                  <a:t>) and </a:t>
                </a:r>
                <a:r>
                  <a:rPr lang="en-US" altLang="zh-TW" i="1" dirty="0"/>
                  <a:t>R’</a:t>
                </a:r>
                <a:r>
                  <a:rPr lang="en-US" altLang="zh-TW" dirty="0"/>
                  <a:t>(</a:t>
                </a:r>
                <a:r>
                  <a:rPr lang="en-US" altLang="zh-TW" i="1" dirty="0"/>
                  <a:t>σ</a:t>
                </a:r>
                <a:r>
                  <a:rPr lang="en-US" altLang="zh-TW" dirty="0"/>
                  <a:t>)</a:t>
                </a:r>
                <a:endParaRPr lang="zh-TW" altLang="en-US" dirty="0"/>
              </a:p>
            </p:txBody>
          </p:sp>
        </mc:Choice>
        <mc:Fallback xmlns="">
          <p:sp>
            <p:nvSpPr>
              <p:cNvPr id="3" name="内容占位符 2">
                <a:extLst>
                  <a:ext uri="{FF2B5EF4-FFF2-40B4-BE49-F238E27FC236}">
                    <a16:creationId xmlns:a16="http://schemas.microsoft.com/office/drawing/2014/main" id="{BC75762E-AD01-4EA1-86F1-0CC0A9732AB3}"/>
                  </a:ext>
                </a:extLst>
              </p:cNvPr>
              <p:cNvSpPr>
                <a:spLocks noGrp="1" noRot="1" noChangeAspect="1" noMove="1" noResize="1" noEditPoints="1" noAdjustHandles="1" noChangeArrowheads="1" noChangeShapeType="1" noTextEdit="1"/>
              </p:cNvSpPr>
              <p:nvPr>
                <p:ph idx="1"/>
              </p:nvPr>
            </p:nvSpPr>
            <p:spPr>
              <a:blipFill>
                <a:blip r:embed="rId3"/>
                <a:stretch>
                  <a:fillRect l="-1043" t="-2241" r="-2841"/>
                </a:stretch>
              </a:blipFill>
            </p:spPr>
            <p:txBody>
              <a:bodyPr/>
              <a:lstStyle/>
              <a:p>
                <a:r>
                  <a:rPr lang="zh-TW" altLang="en-US">
                    <a:noFill/>
                  </a:rPr>
                  <a:t> </a:t>
                </a:r>
              </a:p>
            </p:txBody>
          </p:sp>
        </mc:Fallback>
      </mc:AlternateContent>
      <p:pic>
        <p:nvPicPr>
          <p:cNvPr id="5" name="图片 4">
            <a:extLst>
              <a:ext uri="{FF2B5EF4-FFF2-40B4-BE49-F238E27FC236}">
                <a16:creationId xmlns:a16="http://schemas.microsoft.com/office/drawing/2014/main" id="{E8A18214-2D38-417D-8EFE-1443FBE770E5}"/>
              </a:ext>
            </a:extLst>
          </p:cNvPr>
          <p:cNvPicPr>
            <a:picLocks noChangeAspect="1"/>
          </p:cNvPicPr>
          <p:nvPr/>
        </p:nvPicPr>
        <p:blipFill>
          <a:blip r:embed="rId4"/>
          <a:stretch>
            <a:fillRect/>
          </a:stretch>
        </p:blipFill>
        <p:spPr>
          <a:xfrm>
            <a:off x="1552575" y="3281743"/>
            <a:ext cx="7655568" cy="599313"/>
          </a:xfrm>
          <a:prstGeom prst="rect">
            <a:avLst/>
          </a:prstGeom>
        </p:spPr>
      </p:pic>
      <p:pic>
        <p:nvPicPr>
          <p:cNvPr id="7" name="图片 6">
            <a:extLst>
              <a:ext uri="{FF2B5EF4-FFF2-40B4-BE49-F238E27FC236}">
                <a16:creationId xmlns:a16="http://schemas.microsoft.com/office/drawing/2014/main" id="{548F6A56-3AB0-48D4-98DD-BEBDD784897E}"/>
              </a:ext>
            </a:extLst>
          </p:cNvPr>
          <p:cNvPicPr>
            <a:picLocks noChangeAspect="1"/>
          </p:cNvPicPr>
          <p:nvPr/>
        </p:nvPicPr>
        <p:blipFill>
          <a:blip r:embed="rId5"/>
          <a:stretch>
            <a:fillRect/>
          </a:stretch>
        </p:blipFill>
        <p:spPr>
          <a:xfrm>
            <a:off x="1552575" y="5848752"/>
            <a:ext cx="9923784" cy="468314"/>
          </a:xfrm>
          <a:prstGeom prst="rect">
            <a:avLst/>
          </a:prstGeom>
        </p:spPr>
      </p:pic>
    </p:spTree>
    <p:extLst>
      <p:ext uri="{BB962C8B-B14F-4D97-AF65-F5344CB8AC3E}">
        <p14:creationId xmlns:p14="http://schemas.microsoft.com/office/powerpoint/2010/main" val="423509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7E09DFD-1AD6-524E-9F24-E0736E2D80A6}"/>
              </a:ext>
            </a:extLst>
          </p:cNvPr>
          <p:cNvPicPr>
            <a:picLocks noChangeAspect="1"/>
          </p:cNvPicPr>
          <p:nvPr/>
        </p:nvPicPr>
        <p:blipFill>
          <a:blip r:embed="rId3"/>
          <a:stretch>
            <a:fillRect/>
          </a:stretch>
        </p:blipFill>
        <p:spPr>
          <a:xfrm>
            <a:off x="3275135" y="3633450"/>
            <a:ext cx="4639603" cy="960767"/>
          </a:xfrm>
          <a:prstGeom prst="rect">
            <a:avLst/>
          </a:prstGeom>
        </p:spPr>
      </p:pic>
      <p:sp>
        <p:nvSpPr>
          <p:cNvPr id="2" name="标题 1">
            <a:extLst>
              <a:ext uri="{FF2B5EF4-FFF2-40B4-BE49-F238E27FC236}">
                <a16:creationId xmlns:a16="http://schemas.microsoft.com/office/drawing/2014/main" id="{D1403ED4-A8E5-EE4F-B7F1-3473BDF517B3}"/>
              </a:ext>
            </a:extLst>
          </p:cNvPr>
          <p:cNvSpPr>
            <a:spLocks noGrp="1"/>
          </p:cNvSpPr>
          <p:nvPr>
            <p:ph type="title"/>
          </p:nvPr>
        </p:nvSpPr>
        <p:spPr>
          <a:xfrm>
            <a:off x="337136" y="433530"/>
            <a:ext cx="10515600" cy="1325563"/>
          </a:xfrm>
        </p:spPr>
        <p:txBody>
          <a:bodyPr/>
          <a:lstStyle/>
          <a:p>
            <a:r>
              <a:rPr kumimoji="1" lang="en-US" altLang="zh-CN" dirty="0"/>
              <a:t>Decision Tree (</a:t>
            </a:r>
            <a:r>
              <a:rPr lang="en-US" altLang="zh-TW" i="1" dirty="0"/>
              <a:t>Dynamic Abstraction Functions</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B2C76046-398C-E141-9283-F6C5D06F959C}"/>
              </a:ext>
            </a:extLst>
          </p:cNvPr>
          <p:cNvSpPr>
            <a:spLocks noGrp="1"/>
          </p:cNvSpPr>
          <p:nvPr>
            <p:ph idx="1"/>
          </p:nvPr>
        </p:nvSpPr>
        <p:spPr>
          <a:xfrm>
            <a:off x="545993" y="1761331"/>
            <a:ext cx="10515600" cy="4351338"/>
          </a:xfrm>
        </p:spPr>
        <p:txBody>
          <a:bodyPr/>
          <a:lstStyle/>
          <a:p>
            <a:r>
              <a:rPr kumimoji="1" lang="en-US" altLang="zh-CN" dirty="0"/>
              <a:t>State abstraction function</a:t>
            </a:r>
            <a:r>
              <a:rPr kumimoji="1" lang="zh-CN" altLang="en-US" dirty="0"/>
              <a:t> </a:t>
            </a:r>
            <a:r>
              <a:rPr lang="en-US" altLang="zh-CN" dirty="0">
                <a:latin typeface="Calibri" charset="0"/>
                <a:ea typeface="Calibri" charset="0"/>
                <a:cs typeface="Calibri" charset="0"/>
              </a:rPr>
              <a:t>as a </a:t>
            </a:r>
            <a:r>
              <a:rPr kumimoji="1" lang="en-US" altLang="zh-CN" dirty="0"/>
              <a:t>decision tree</a:t>
            </a:r>
            <a:endParaRPr kumimoji="1" lang="zh-CN" altLang="en-US" dirty="0"/>
          </a:p>
        </p:txBody>
      </p:sp>
      <p:pic>
        <p:nvPicPr>
          <p:cNvPr id="5" name="图片 4">
            <a:extLst>
              <a:ext uri="{FF2B5EF4-FFF2-40B4-BE49-F238E27FC236}">
                <a16:creationId xmlns:a16="http://schemas.microsoft.com/office/drawing/2014/main" id="{EE8D4270-9073-824D-BC49-0728553C3E09}"/>
              </a:ext>
            </a:extLst>
          </p:cNvPr>
          <p:cNvPicPr>
            <a:picLocks noChangeAspect="1"/>
          </p:cNvPicPr>
          <p:nvPr/>
        </p:nvPicPr>
        <p:blipFill>
          <a:blip r:embed="rId4"/>
          <a:stretch>
            <a:fillRect/>
          </a:stretch>
        </p:blipFill>
        <p:spPr>
          <a:xfrm>
            <a:off x="3195434" y="2699212"/>
            <a:ext cx="2489200" cy="419100"/>
          </a:xfrm>
          <a:prstGeom prst="rect">
            <a:avLst/>
          </a:prstGeom>
          <a:ln w="6350">
            <a:solidFill>
              <a:schemeClr val="tx1"/>
            </a:solidFill>
          </a:ln>
        </p:spPr>
      </p:pic>
      <p:cxnSp>
        <p:nvCxnSpPr>
          <p:cNvPr id="6" name="直线箭头连接符 5">
            <a:extLst>
              <a:ext uri="{FF2B5EF4-FFF2-40B4-BE49-F238E27FC236}">
                <a16:creationId xmlns:a16="http://schemas.microsoft.com/office/drawing/2014/main" id="{ABD2F0D6-C91B-C149-9C05-1B21DBC5E21E}"/>
              </a:ext>
            </a:extLst>
          </p:cNvPr>
          <p:cNvCxnSpPr>
            <a:cxnSpLocks/>
          </p:cNvCxnSpPr>
          <p:nvPr/>
        </p:nvCxnSpPr>
        <p:spPr>
          <a:xfrm>
            <a:off x="4258264" y="3102514"/>
            <a:ext cx="0" cy="834486"/>
          </a:xfrm>
          <a:prstGeom prst="straightConnector1">
            <a:avLst/>
          </a:prstGeom>
          <a:ln w="254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54B549EF-AA99-6645-91F7-32936D604ECD}"/>
              </a:ext>
            </a:extLst>
          </p:cNvPr>
          <p:cNvCxnSpPr>
            <a:cxnSpLocks/>
          </p:cNvCxnSpPr>
          <p:nvPr/>
        </p:nvCxnSpPr>
        <p:spPr>
          <a:xfrm>
            <a:off x="4258264" y="4467936"/>
            <a:ext cx="0" cy="573728"/>
          </a:xfrm>
          <a:prstGeom prst="straightConnector1">
            <a:avLst/>
          </a:prstGeom>
          <a:ln w="254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B62A9EBF-8108-EA42-B3DE-D0C905A7D96C}"/>
              </a:ext>
            </a:extLst>
          </p:cNvPr>
          <p:cNvPicPr>
            <a:picLocks noChangeAspect="1"/>
          </p:cNvPicPr>
          <p:nvPr/>
        </p:nvPicPr>
        <p:blipFill>
          <a:blip r:embed="rId5"/>
          <a:stretch>
            <a:fillRect/>
          </a:stretch>
        </p:blipFill>
        <p:spPr>
          <a:xfrm>
            <a:off x="3661364" y="5097205"/>
            <a:ext cx="1193800" cy="368300"/>
          </a:xfrm>
          <a:prstGeom prst="rect">
            <a:avLst/>
          </a:prstGeom>
        </p:spPr>
      </p:pic>
      <p:pic>
        <p:nvPicPr>
          <p:cNvPr id="9" name="图片 8">
            <a:extLst>
              <a:ext uri="{FF2B5EF4-FFF2-40B4-BE49-F238E27FC236}">
                <a16:creationId xmlns:a16="http://schemas.microsoft.com/office/drawing/2014/main" id="{3A348D21-18DD-2946-9AB5-0437B637A037}"/>
              </a:ext>
            </a:extLst>
          </p:cNvPr>
          <p:cNvPicPr>
            <a:picLocks noChangeAspect="1"/>
          </p:cNvPicPr>
          <p:nvPr/>
        </p:nvPicPr>
        <p:blipFill>
          <a:blip r:embed="rId6"/>
          <a:stretch>
            <a:fillRect/>
          </a:stretch>
        </p:blipFill>
        <p:spPr>
          <a:xfrm>
            <a:off x="5920208" y="2721514"/>
            <a:ext cx="5118100" cy="381000"/>
          </a:xfrm>
          <a:prstGeom prst="rect">
            <a:avLst/>
          </a:prstGeom>
          <a:ln w="12700">
            <a:solidFill>
              <a:schemeClr val="tx1"/>
            </a:solidFill>
          </a:ln>
        </p:spPr>
      </p:pic>
      <p:pic>
        <p:nvPicPr>
          <p:cNvPr id="12" name="图片 11">
            <a:extLst>
              <a:ext uri="{FF2B5EF4-FFF2-40B4-BE49-F238E27FC236}">
                <a16:creationId xmlns:a16="http://schemas.microsoft.com/office/drawing/2014/main" id="{40F7AC3C-64A2-3A4C-A021-8E79055C9868}"/>
              </a:ext>
            </a:extLst>
          </p:cNvPr>
          <p:cNvPicPr>
            <a:picLocks noChangeAspect="1"/>
          </p:cNvPicPr>
          <p:nvPr/>
        </p:nvPicPr>
        <p:blipFill>
          <a:blip r:embed="rId7"/>
          <a:stretch>
            <a:fillRect/>
          </a:stretch>
        </p:blipFill>
        <p:spPr>
          <a:xfrm>
            <a:off x="7065305" y="5101682"/>
            <a:ext cx="1384300" cy="342900"/>
          </a:xfrm>
          <a:prstGeom prst="rect">
            <a:avLst/>
          </a:prstGeom>
        </p:spPr>
      </p:pic>
      <p:sp>
        <p:nvSpPr>
          <p:cNvPr id="13" name="文本框 12">
            <a:extLst>
              <a:ext uri="{FF2B5EF4-FFF2-40B4-BE49-F238E27FC236}">
                <a16:creationId xmlns:a16="http://schemas.microsoft.com/office/drawing/2014/main" id="{C43E773B-27DC-AE48-934F-F28E737F633E}"/>
              </a:ext>
            </a:extLst>
          </p:cNvPr>
          <p:cNvSpPr txBox="1"/>
          <p:nvPr/>
        </p:nvSpPr>
        <p:spPr>
          <a:xfrm>
            <a:off x="1133388" y="2739391"/>
            <a:ext cx="2062046" cy="369332"/>
          </a:xfrm>
          <a:prstGeom prst="rect">
            <a:avLst/>
          </a:prstGeom>
          <a:noFill/>
        </p:spPr>
        <p:txBody>
          <a:bodyPr wrap="square" rtlCol="0">
            <a:spAutoFit/>
          </a:bodyPr>
          <a:lstStyle/>
          <a:p>
            <a:r>
              <a:rPr kumimoji="1" lang="en-US" altLang="zh-CN" dirty="0"/>
              <a:t>Full</a:t>
            </a:r>
            <a:r>
              <a:rPr kumimoji="1" lang="zh-CN" altLang="en-US" dirty="0"/>
              <a:t> </a:t>
            </a:r>
            <a:r>
              <a:rPr kumimoji="1" lang="en-US" altLang="zh-CN" dirty="0"/>
              <a:t>Attribute</a:t>
            </a:r>
            <a:r>
              <a:rPr kumimoji="1" lang="zh-CN" altLang="en-US" dirty="0"/>
              <a:t> </a:t>
            </a:r>
            <a:r>
              <a:rPr kumimoji="1" lang="en-US" altLang="zh-CN" dirty="0"/>
              <a:t>Path</a:t>
            </a:r>
            <a:endParaRPr kumimoji="1" lang="zh-CN" altLang="en-US" dirty="0"/>
          </a:p>
        </p:txBody>
      </p:sp>
      <p:sp>
        <p:nvSpPr>
          <p:cNvPr id="14" name="文本框 13">
            <a:extLst>
              <a:ext uri="{FF2B5EF4-FFF2-40B4-BE49-F238E27FC236}">
                <a16:creationId xmlns:a16="http://schemas.microsoft.com/office/drawing/2014/main" id="{DD985445-B56C-554C-9D70-D926A1096E49}"/>
              </a:ext>
            </a:extLst>
          </p:cNvPr>
          <p:cNvSpPr txBox="1"/>
          <p:nvPr/>
        </p:nvSpPr>
        <p:spPr>
          <a:xfrm>
            <a:off x="908177" y="4932439"/>
            <a:ext cx="2660342" cy="646331"/>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Widget(Action)</a:t>
            </a:r>
          </a:p>
          <a:p>
            <a:r>
              <a:rPr kumimoji="1" lang="en-US" altLang="zh-CN" dirty="0"/>
              <a:t>Reduced</a:t>
            </a:r>
            <a:r>
              <a:rPr kumimoji="1" lang="zh-CN" altLang="en-US" dirty="0"/>
              <a:t> </a:t>
            </a:r>
            <a:r>
              <a:rPr kumimoji="1" lang="en-US" altLang="zh-CN" dirty="0"/>
              <a:t>Attribute</a:t>
            </a:r>
            <a:r>
              <a:rPr kumimoji="1" lang="zh-CN" altLang="en-US" dirty="0"/>
              <a:t> </a:t>
            </a:r>
            <a:r>
              <a:rPr kumimoji="1" lang="en-US" altLang="zh-CN" dirty="0"/>
              <a:t>Path</a:t>
            </a:r>
            <a:endParaRPr kumimoji="1" lang="zh-CN" altLang="en-US" dirty="0"/>
          </a:p>
        </p:txBody>
      </p:sp>
      <p:sp>
        <p:nvSpPr>
          <p:cNvPr id="20" name="矩形 19">
            <a:extLst>
              <a:ext uri="{FF2B5EF4-FFF2-40B4-BE49-F238E27FC236}">
                <a16:creationId xmlns:a16="http://schemas.microsoft.com/office/drawing/2014/main" id="{FD613AD4-A91C-7847-BBA0-1C8BC908E005}"/>
              </a:ext>
            </a:extLst>
          </p:cNvPr>
          <p:cNvSpPr/>
          <p:nvPr/>
        </p:nvSpPr>
        <p:spPr>
          <a:xfrm>
            <a:off x="8392439" y="3719025"/>
            <a:ext cx="3391206" cy="923330"/>
          </a:xfrm>
          <a:prstGeom prst="rect">
            <a:avLst/>
          </a:prstGeom>
        </p:spPr>
        <p:txBody>
          <a:bodyPr wrap="square">
            <a:spAutoFit/>
          </a:bodyPr>
          <a:lstStyle/>
          <a:p>
            <a:r>
              <a:rPr lang="en-US" altLang="zh-CN" dirty="0">
                <a:latin typeface="Calibri" charset="0"/>
                <a:cs typeface="Calibri" charset="0"/>
              </a:rPr>
              <a:t>Reducer: </a:t>
            </a:r>
            <a:r>
              <a:rPr lang="en-US" altLang="zh-CN" dirty="0">
                <a:latin typeface="Calibri" charset="0"/>
                <a:ea typeface="Calibri" charset="0"/>
                <a:cs typeface="Calibri" charset="0"/>
              </a:rPr>
              <a:t>function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map</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widget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attribute path into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model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widget(action)</a:t>
            </a:r>
            <a:endParaRPr lang="zh-CN" altLang="en-US" dirty="0"/>
          </a:p>
        </p:txBody>
      </p:sp>
      <p:sp>
        <p:nvSpPr>
          <p:cNvPr id="22" name="矩形 21">
            <a:extLst>
              <a:ext uri="{FF2B5EF4-FFF2-40B4-BE49-F238E27FC236}">
                <a16:creationId xmlns:a16="http://schemas.microsoft.com/office/drawing/2014/main" id="{71E55DB5-E0EA-9C40-9D58-DE04034DB669}"/>
              </a:ext>
            </a:extLst>
          </p:cNvPr>
          <p:cNvSpPr/>
          <p:nvPr/>
        </p:nvSpPr>
        <p:spPr>
          <a:xfrm>
            <a:off x="7894613" y="4701606"/>
            <a:ext cx="3638175" cy="461665"/>
          </a:xfrm>
          <a:prstGeom prst="rect">
            <a:avLst/>
          </a:prstGeom>
        </p:spPr>
        <p:txBody>
          <a:bodyPr wrap="none">
            <a:spAutoFit/>
          </a:bodyPr>
          <a:lstStyle/>
          <a:p>
            <a:r>
              <a:rPr kumimoji="1" lang="en-US" altLang="zh-CN" sz="2400" b="1" dirty="0">
                <a:solidFill>
                  <a:srgbClr val="FF0000"/>
                </a:solidFill>
              </a:rPr>
              <a:t>This is a function for STOAT</a:t>
            </a:r>
            <a:endParaRPr lang="zh-CN" altLang="en-US" sz="2400" b="1" dirty="0">
              <a:solidFill>
                <a:srgbClr val="FF0000"/>
              </a:solidFill>
            </a:endParaRPr>
          </a:p>
        </p:txBody>
      </p:sp>
      <p:sp>
        <p:nvSpPr>
          <p:cNvPr id="21" name="矩形 20">
            <a:extLst>
              <a:ext uri="{FF2B5EF4-FFF2-40B4-BE49-F238E27FC236}">
                <a16:creationId xmlns:a16="http://schemas.microsoft.com/office/drawing/2014/main" id="{9C490582-80D4-1048-BEC9-23D64B32D5BD}"/>
              </a:ext>
            </a:extLst>
          </p:cNvPr>
          <p:cNvSpPr/>
          <p:nvPr/>
        </p:nvSpPr>
        <p:spPr>
          <a:xfrm>
            <a:off x="3309994" y="3749046"/>
            <a:ext cx="4604744" cy="92630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rgbClr val="FF0000"/>
              </a:solidFill>
            </a:endParaRPr>
          </a:p>
        </p:txBody>
      </p:sp>
      <p:sp>
        <p:nvSpPr>
          <p:cNvPr id="23" name="矩形标注 22">
            <a:extLst>
              <a:ext uri="{FF2B5EF4-FFF2-40B4-BE49-F238E27FC236}">
                <a16:creationId xmlns:a16="http://schemas.microsoft.com/office/drawing/2014/main" id="{402B9D0F-B053-6240-B329-4A9DF79E260C}"/>
              </a:ext>
            </a:extLst>
          </p:cNvPr>
          <p:cNvSpPr/>
          <p:nvPr/>
        </p:nvSpPr>
        <p:spPr>
          <a:xfrm>
            <a:off x="1356226" y="3613666"/>
            <a:ext cx="1739137" cy="551650"/>
          </a:xfrm>
          <a:prstGeom prst="wedgeRectCallout">
            <a:avLst>
              <a:gd name="adj1" fmla="val 72030"/>
              <a:gd name="adj2" fmla="val 54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Reducer</a:t>
            </a:r>
            <a:endParaRPr kumimoji="1" lang="en" altLang="zh-CN" dirty="0"/>
          </a:p>
        </p:txBody>
      </p:sp>
      <p:sp>
        <p:nvSpPr>
          <p:cNvPr id="25" name="矩形标注 24">
            <a:extLst>
              <a:ext uri="{FF2B5EF4-FFF2-40B4-BE49-F238E27FC236}">
                <a16:creationId xmlns:a16="http://schemas.microsoft.com/office/drawing/2014/main" id="{15B10AC7-DEBF-AC42-9EB1-6B992C7F0047}"/>
              </a:ext>
            </a:extLst>
          </p:cNvPr>
          <p:cNvSpPr/>
          <p:nvPr/>
        </p:nvSpPr>
        <p:spPr>
          <a:xfrm>
            <a:off x="5349673" y="4979779"/>
            <a:ext cx="1739137" cy="551650"/>
          </a:xfrm>
          <a:prstGeom prst="wedgeRectCallout">
            <a:avLst>
              <a:gd name="adj1" fmla="val -24362"/>
              <a:gd name="adj2" fmla="val -181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Selector</a:t>
            </a:r>
            <a:endParaRPr kumimoji="1" lang="en" altLang="zh-CN" dirty="0"/>
          </a:p>
        </p:txBody>
      </p:sp>
      <p:sp>
        <p:nvSpPr>
          <p:cNvPr id="26" name="矩形 25">
            <a:extLst>
              <a:ext uri="{FF2B5EF4-FFF2-40B4-BE49-F238E27FC236}">
                <a16:creationId xmlns:a16="http://schemas.microsoft.com/office/drawing/2014/main" id="{36ABD9D5-720F-9544-95CD-9D51354216D2}"/>
              </a:ext>
            </a:extLst>
          </p:cNvPr>
          <p:cNvSpPr/>
          <p:nvPr/>
        </p:nvSpPr>
        <p:spPr>
          <a:xfrm>
            <a:off x="5247037" y="5629661"/>
            <a:ext cx="3391206" cy="369332"/>
          </a:xfrm>
          <a:prstGeom prst="rect">
            <a:avLst/>
          </a:prstGeom>
        </p:spPr>
        <p:txBody>
          <a:bodyPr wrap="square">
            <a:spAutoFit/>
          </a:bodyPr>
          <a:lstStyle/>
          <a:p>
            <a:r>
              <a:rPr lang="en-US" altLang="zh-CN" dirty="0">
                <a:latin typeface="Calibri" charset="0"/>
                <a:cs typeface="Calibri" charset="0"/>
              </a:rPr>
              <a:t>Selector: attribute path matcher</a:t>
            </a:r>
            <a:endParaRPr lang="zh-CN" altLang="en-US" dirty="0"/>
          </a:p>
        </p:txBody>
      </p:sp>
      <p:pic>
        <p:nvPicPr>
          <p:cNvPr id="27" name="图片 26">
            <a:extLst>
              <a:ext uri="{FF2B5EF4-FFF2-40B4-BE49-F238E27FC236}">
                <a16:creationId xmlns:a16="http://schemas.microsoft.com/office/drawing/2014/main" id="{B7BD51AE-AE93-D840-B1F7-FFBBD28563F6}"/>
              </a:ext>
            </a:extLst>
          </p:cNvPr>
          <p:cNvPicPr>
            <a:picLocks noChangeAspect="1"/>
          </p:cNvPicPr>
          <p:nvPr/>
        </p:nvPicPr>
        <p:blipFill rotWithShape="1">
          <a:blip r:embed="rId8"/>
          <a:srcRect t="15907"/>
          <a:stretch/>
        </p:blipFill>
        <p:spPr>
          <a:xfrm>
            <a:off x="4958942" y="5126210"/>
            <a:ext cx="1882613" cy="320057"/>
          </a:xfrm>
          <a:prstGeom prst="rect">
            <a:avLst/>
          </a:prstGeom>
        </p:spPr>
      </p:pic>
      <p:cxnSp>
        <p:nvCxnSpPr>
          <p:cNvPr id="16" name="直线箭头连接符 15">
            <a:extLst>
              <a:ext uri="{FF2B5EF4-FFF2-40B4-BE49-F238E27FC236}">
                <a16:creationId xmlns:a16="http://schemas.microsoft.com/office/drawing/2014/main" id="{CFE90C42-0F4C-7648-A9AE-1C5D03B445DC}"/>
              </a:ext>
            </a:extLst>
          </p:cNvPr>
          <p:cNvCxnSpPr/>
          <p:nvPr/>
        </p:nvCxnSpPr>
        <p:spPr>
          <a:xfrm flipH="1">
            <a:off x="4440034" y="3118312"/>
            <a:ext cx="2401521" cy="818688"/>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60F980F4-59DF-E84A-96B4-C77DD02198E7}"/>
              </a:ext>
            </a:extLst>
          </p:cNvPr>
          <p:cNvCxnSpPr>
            <a:cxnSpLocks/>
          </p:cNvCxnSpPr>
          <p:nvPr/>
        </p:nvCxnSpPr>
        <p:spPr>
          <a:xfrm>
            <a:off x="4293124" y="4467936"/>
            <a:ext cx="1056549" cy="582152"/>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0247A4B-E234-C446-AF16-66455F02BB23}"/>
              </a:ext>
            </a:extLst>
          </p:cNvPr>
          <p:cNvCxnSpPr>
            <a:cxnSpLocks/>
          </p:cNvCxnSpPr>
          <p:nvPr/>
        </p:nvCxnSpPr>
        <p:spPr>
          <a:xfrm>
            <a:off x="4754264" y="3937000"/>
            <a:ext cx="492773" cy="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D31568D-342C-034A-A1AD-D927904E116D}"/>
              </a:ext>
            </a:extLst>
          </p:cNvPr>
          <p:cNvCxnSpPr>
            <a:cxnSpLocks/>
          </p:cNvCxnSpPr>
          <p:nvPr/>
        </p:nvCxnSpPr>
        <p:spPr>
          <a:xfrm>
            <a:off x="7310842" y="4467936"/>
            <a:ext cx="224491" cy="629270"/>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DBC27CD-0644-F341-B9BB-302112BC2F35}"/>
              </a:ext>
            </a:extLst>
          </p:cNvPr>
          <p:cNvSpPr/>
          <p:nvPr/>
        </p:nvSpPr>
        <p:spPr>
          <a:xfrm>
            <a:off x="1130407" y="5934347"/>
            <a:ext cx="10184648" cy="369332"/>
          </a:xfrm>
          <a:prstGeom prst="rect">
            <a:avLst/>
          </a:prstGeom>
        </p:spPr>
        <p:txBody>
          <a:bodyPr wrap="none">
            <a:spAutoFit/>
          </a:bodyPr>
          <a:lstStyle/>
          <a:p>
            <a:r>
              <a:rPr kumimoji="1" lang="en-US" altLang="zh-CN" b="1" dirty="0">
                <a:solidFill>
                  <a:srgbClr val="FF0000"/>
                </a:solidFill>
              </a:rPr>
              <a:t>This</a:t>
            </a:r>
            <a:r>
              <a:rPr kumimoji="1" lang="zh-CN" altLang="en-US" b="1" dirty="0">
                <a:solidFill>
                  <a:srgbClr val="FF0000"/>
                </a:solidFill>
              </a:rPr>
              <a:t> </a:t>
            </a:r>
            <a:r>
              <a:rPr kumimoji="1" lang="en-US" altLang="zh-CN" b="1" dirty="0">
                <a:solidFill>
                  <a:srgbClr val="FF0000"/>
                </a:solidFill>
              </a:rPr>
              <a:t>function products model states that are too coarse-grained and lead to non-deterministic transitions</a:t>
            </a:r>
            <a:endParaRPr lang="zh-CN" altLang="en-US" dirty="0"/>
          </a:p>
        </p:txBody>
      </p:sp>
      <p:sp>
        <p:nvSpPr>
          <p:cNvPr id="42" name="矩形 41">
            <a:extLst>
              <a:ext uri="{FF2B5EF4-FFF2-40B4-BE49-F238E27FC236}">
                <a16:creationId xmlns:a16="http://schemas.microsoft.com/office/drawing/2014/main" id="{AA589B9B-87AC-B743-83DB-9022E2B71153}"/>
              </a:ext>
            </a:extLst>
          </p:cNvPr>
          <p:cNvSpPr/>
          <p:nvPr/>
        </p:nvSpPr>
        <p:spPr>
          <a:xfrm>
            <a:off x="4754264" y="6274405"/>
            <a:ext cx="1685398" cy="461665"/>
          </a:xfrm>
          <a:prstGeom prst="rect">
            <a:avLst/>
          </a:prstGeom>
        </p:spPr>
        <p:txBody>
          <a:bodyPr wrap="none">
            <a:spAutoFit/>
          </a:bodyPr>
          <a:lstStyle/>
          <a:p>
            <a:r>
              <a:rPr kumimoji="1" lang="en-US" altLang="zh-CN" sz="2400" b="1" dirty="0">
                <a:solidFill>
                  <a:srgbClr val="FF0000"/>
                </a:solidFill>
              </a:rPr>
              <a:t>Then</a:t>
            </a:r>
            <a:r>
              <a:rPr kumimoji="1" lang="zh-CN" altLang="en-US" sz="2400" b="1" dirty="0">
                <a:solidFill>
                  <a:srgbClr val="FF0000"/>
                </a:solidFill>
              </a:rPr>
              <a:t> </a:t>
            </a:r>
            <a:r>
              <a:rPr kumimoji="1" lang="en-US" altLang="zh-CN" sz="2400" b="1" dirty="0">
                <a:solidFill>
                  <a:srgbClr val="FF0000"/>
                </a:solidFill>
              </a:rPr>
              <a:t>what?</a:t>
            </a:r>
            <a:endParaRPr lang="zh-CN" altLang="en-US" sz="2400" b="1" dirty="0">
              <a:solidFill>
                <a:srgbClr val="FF0000"/>
              </a:solidFill>
            </a:endParaRPr>
          </a:p>
        </p:txBody>
      </p:sp>
      <p:pic>
        <p:nvPicPr>
          <p:cNvPr id="17" name="圖片 16">
            <a:extLst>
              <a:ext uri="{FF2B5EF4-FFF2-40B4-BE49-F238E27FC236}">
                <a16:creationId xmlns:a16="http://schemas.microsoft.com/office/drawing/2014/main" id="{0CED22F9-D0C7-48DF-ACEC-DD86BF18F106}"/>
              </a:ext>
            </a:extLst>
          </p:cNvPr>
          <p:cNvPicPr>
            <a:picLocks noChangeAspect="1"/>
          </p:cNvPicPr>
          <p:nvPr/>
        </p:nvPicPr>
        <p:blipFill rotWithShape="1">
          <a:blip r:embed="rId9"/>
          <a:srcRect l="16560" r="15614"/>
          <a:stretch/>
        </p:blipFill>
        <p:spPr>
          <a:xfrm>
            <a:off x="5946140" y="2727169"/>
            <a:ext cx="2275840" cy="366971"/>
          </a:xfrm>
          <a:prstGeom prst="rect">
            <a:avLst/>
          </a:prstGeom>
        </p:spPr>
      </p:pic>
      <p:cxnSp>
        <p:nvCxnSpPr>
          <p:cNvPr id="29" name="直线箭头连接符 15">
            <a:extLst>
              <a:ext uri="{FF2B5EF4-FFF2-40B4-BE49-F238E27FC236}">
                <a16:creationId xmlns:a16="http://schemas.microsoft.com/office/drawing/2014/main" id="{5A0D9B9B-D7B5-4B77-B1DC-6617195A111C}"/>
              </a:ext>
            </a:extLst>
          </p:cNvPr>
          <p:cNvCxnSpPr>
            <a:cxnSpLocks/>
          </p:cNvCxnSpPr>
          <p:nvPr/>
        </p:nvCxnSpPr>
        <p:spPr>
          <a:xfrm>
            <a:off x="6841555" y="3118312"/>
            <a:ext cx="359345" cy="818688"/>
          </a:xfrm>
          <a:prstGeom prst="straightConnector1">
            <a:avLst/>
          </a:prstGeom>
          <a:ln w="41275">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矩形标注 23">
            <a:extLst>
              <a:ext uri="{FF2B5EF4-FFF2-40B4-BE49-F238E27FC236}">
                <a16:creationId xmlns:a16="http://schemas.microsoft.com/office/drawing/2014/main" id="{1C7BD3A6-FDA8-A646-8F83-E1828D24020D}"/>
              </a:ext>
            </a:extLst>
          </p:cNvPr>
          <p:cNvSpPr/>
          <p:nvPr/>
        </p:nvSpPr>
        <p:spPr>
          <a:xfrm>
            <a:off x="7974564" y="3005639"/>
            <a:ext cx="1739137" cy="551650"/>
          </a:xfrm>
          <a:prstGeom prst="wedgeRectCallout">
            <a:avLst>
              <a:gd name="adj1" fmla="val -66230"/>
              <a:gd name="adj2" fmla="val 140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Reducer</a:t>
            </a:r>
            <a:endParaRPr kumimoji="1" lang="en" altLang="zh-CN" dirty="0"/>
          </a:p>
        </p:txBody>
      </p:sp>
    </p:spTree>
    <p:extLst>
      <p:ext uri="{BB962C8B-B14F-4D97-AF65-F5344CB8AC3E}">
        <p14:creationId xmlns:p14="http://schemas.microsoft.com/office/powerpoint/2010/main" val="286778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0" grpId="1"/>
      <p:bldP spid="23" grpId="0" animBg="1"/>
      <p:bldP spid="23" grpId="1" animBg="1"/>
      <p:bldP spid="25" grpId="0" animBg="1"/>
      <p:bldP spid="25" grpId="1" animBg="1"/>
      <p:bldP spid="26" grpId="0"/>
      <p:bldP spid="26" grpId="1"/>
      <p:bldP spid="41" grpId="0"/>
      <p:bldP spid="42" grpId="0"/>
      <p:bldP spid="24"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56D32-ED49-3E48-BE51-9CD6A9FB113F}"/>
              </a:ext>
            </a:extLst>
          </p:cNvPr>
          <p:cNvSpPr>
            <a:spLocks noGrp="1"/>
          </p:cNvSpPr>
          <p:nvPr>
            <p:ph type="title"/>
          </p:nvPr>
        </p:nvSpPr>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id="{BC0425B4-07F7-254F-8547-BE7A015FAB1A}"/>
              </a:ext>
            </a:extLst>
          </p:cNvPr>
          <p:cNvSpPr>
            <a:spLocks noGrp="1"/>
          </p:cNvSpPr>
          <p:nvPr>
            <p:ph idx="1"/>
          </p:nvPr>
        </p:nvSpPr>
        <p:spPr/>
        <p:txBody>
          <a:bodyPr/>
          <a:lstStyle/>
          <a:p>
            <a:r>
              <a:rPr kumimoji="1" lang="en-US" altLang="zh-CN" dirty="0"/>
              <a:t>Mobile application (app) testing heavily involves human effort</a:t>
            </a:r>
          </a:p>
          <a:p>
            <a:pPr lvl="1"/>
            <a:r>
              <a:rPr kumimoji="1" lang="en-US" altLang="zh-CN" dirty="0"/>
              <a:t>Not only</a:t>
            </a:r>
            <a:r>
              <a:rPr kumimoji="1" lang="zh-CN" altLang="en-US" dirty="0"/>
              <a:t> </a:t>
            </a:r>
            <a:r>
              <a:rPr kumimoji="1" lang="en-US" altLang="zh-CN" dirty="0"/>
              <a:t>time-consuming but also error-prone.</a:t>
            </a:r>
          </a:p>
          <a:p>
            <a:r>
              <a:rPr kumimoji="1" lang="en-US" altLang="zh-CN" dirty="0"/>
              <a:t>Automated GUI Testing for Android Apps</a:t>
            </a:r>
          </a:p>
          <a:p>
            <a:pPr lvl="1"/>
            <a:r>
              <a:rPr kumimoji="1" lang="en-US" altLang="zh-CN" dirty="0"/>
              <a:t>Generate purely random events. (e.g., Monkey, a GUI fuzzing tool developed by Google)</a:t>
            </a:r>
          </a:p>
          <a:p>
            <a:pPr lvl="2"/>
            <a:r>
              <a:rPr kumimoji="1" lang="en-US" altLang="zh-CN" dirty="0"/>
              <a:t>Generated events are </a:t>
            </a:r>
            <a:r>
              <a:rPr kumimoji="1" lang="en-US" altLang="zh-CN" b="1" dirty="0"/>
              <a:t>low-level</a:t>
            </a:r>
            <a:r>
              <a:rPr kumimoji="1" lang="en-US" altLang="zh-CN" dirty="0"/>
              <a:t>, which complicates reproduction and debugging.</a:t>
            </a:r>
          </a:p>
          <a:p>
            <a:pPr lvl="1"/>
            <a:r>
              <a:rPr kumimoji="1" lang="en-US" altLang="zh-CN" dirty="0"/>
              <a:t>Model-based GUI Testing. </a:t>
            </a:r>
          </a:p>
          <a:p>
            <a:pPr lvl="2"/>
            <a:r>
              <a:rPr kumimoji="1" lang="en-US" altLang="zh-CN" dirty="0"/>
              <a:t>Finite state machine</a:t>
            </a:r>
          </a:p>
          <a:p>
            <a:pPr lvl="2"/>
            <a:r>
              <a:rPr kumimoji="1" lang="en-US" altLang="zh-CN" dirty="0"/>
              <a:t>Each state has a set of model actions, and each transition between states is labeled with a model action of the source state.</a:t>
            </a:r>
          </a:p>
          <a:p>
            <a:pPr lvl="2"/>
            <a:endParaRPr kumimoji="1" lang="en-US" altLang="zh-CN" dirty="0"/>
          </a:p>
          <a:p>
            <a:pPr lvl="1"/>
            <a:endParaRPr kumimoji="1" lang="zh-CN" altLang="en-US" dirty="0"/>
          </a:p>
        </p:txBody>
      </p:sp>
      <p:sp>
        <p:nvSpPr>
          <p:cNvPr id="4" name="AutoShape 2" descr="Google explains how Android's new brand is built for a busy future -  9to5Google">
            <a:extLst>
              <a:ext uri="{FF2B5EF4-FFF2-40B4-BE49-F238E27FC236}">
                <a16:creationId xmlns:a16="http://schemas.microsoft.com/office/drawing/2014/main" id="{F658AE18-F40C-9E40-BB93-8F82BDEAAD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Android Developers Blog: Android Testing Support Library 1.0 is here!">
            <a:extLst>
              <a:ext uri="{FF2B5EF4-FFF2-40B4-BE49-F238E27FC236}">
                <a16:creationId xmlns:a16="http://schemas.microsoft.com/office/drawing/2014/main" id="{867381F3-1146-8642-A315-301A554739C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080BDF2-081F-784D-9A61-8D28B7C84695}"/>
              </a:ext>
            </a:extLst>
          </p:cNvPr>
          <p:cNvPicPr>
            <a:picLocks noChangeAspect="1"/>
          </p:cNvPicPr>
          <p:nvPr/>
        </p:nvPicPr>
        <p:blipFill>
          <a:blip r:embed="rId3"/>
          <a:stretch>
            <a:fillRect/>
          </a:stretch>
        </p:blipFill>
        <p:spPr>
          <a:xfrm>
            <a:off x="9317990" y="5409565"/>
            <a:ext cx="1210632" cy="1131570"/>
          </a:xfrm>
          <a:prstGeom prst="rect">
            <a:avLst/>
          </a:prstGeom>
        </p:spPr>
      </p:pic>
    </p:spTree>
    <p:extLst>
      <p:ext uri="{BB962C8B-B14F-4D97-AF65-F5344CB8AC3E}">
        <p14:creationId xmlns:p14="http://schemas.microsoft.com/office/powerpoint/2010/main" val="421826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7EEA77-B896-43BD-9A78-8056BB3E46DD}"/>
              </a:ext>
            </a:extLst>
          </p:cNvPr>
          <p:cNvSpPr>
            <a:spLocks noGrp="1"/>
          </p:cNvSpPr>
          <p:nvPr>
            <p:ph type="title"/>
          </p:nvPr>
        </p:nvSpPr>
        <p:spPr>
          <a:xfrm>
            <a:off x="838200" y="410845"/>
            <a:ext cx="10515600" cy="1325563"/>
          </a:xfrm>
        </p:spPr>
        <p:txBody>
          <a:bodyPr/>
          <a:lstStyle/>
          <a:p>
            <a:r>
              <a:rPr lang="en-US" altLang="zh-TW" dirty="0"/>
              <a:t>STOAT example model</a:t>
            </a:r>
            <a:endParaRPr lang="zh-TW" altLang="en-US" dirty="0"/>
          </a:p>
        </p:txBody>
      </p:sp>
      <p:pic>
        <p:nvPicPr>
          <p:cNvPr id="5" name="內容版面配置區 4">
            <a:extLst>
              <a:ext uri="{FF2B5EF4-FFF2-40B4-BE49-F238E27FC236}">
                <a16:creationId xmlns:a16="http://schemas.microsoft.com/office/drawing/2014/main" id="{76E5DA5E-6137-4DC0-A77A-DAE3488022E7}"/>
              </a:ext>
            </a:extLst>
          </p:cNvPr>
          <p:cNvPicPr>
            <a:picLocks noGrp="1" noChangeAspect="1"/>
          </p:cNvPicPr>
          <p:nvPr>
            <p:ph idx="1"/>
          </p:nvPr>
        </p:nvPicPr>
        <p:blipFill>
          <a:blip r:embed="rId3"/>
          <a:stretch>
            <a:fillRect/>
          </a:stretch>
        </p:blipFill>
        <p:spPr>
          <a:xfrm>
            <a:off x="1078230" y="4045146"/>
            <a:ext cx="4541520" cy="2554606"/>
          </a:xfrm>
        </p:spPr>
      </p:pic>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DDDEF92-AF34-4582-8517-57D6D98D6BC4}"/>
                  </a:ext>
                </a:extLst>
              </p:cNvPr>
              <p:cNvSpPr/>
              <p:nvPr/>
            </p:nvSpPr>
            <p:spPr>
              <a:xfrm>
                <a:off x="331470" y="2056825"/>
                <a:ext cx="5528310" cy="2246769"/>
              </a:xfrm>
              <a:prstGeom prst="rect">
                <a:avLst/>
              </a:prstGeom>
            </p:spPr>
            <p:txBody>
              <a:bodyPr wrap="square">
                <a:spAutoFit/>
              </a:bodyPr>
              <a:lstStyle/>
              <a:p>
                <a:r>
                  <a:rPr lang="en-US" altLang="zh-CN" sz="2800" dirty="0">
                    <a:solidFill>
                      <a:srgbClr val="FF0000"/>
                    </a:solidFill>
                  </a:rPr>
                  <a:t>non-deterministic transition</a:t>
                </a:r>
                <a:r>
                  <a:rPr lang="zh-TW" altLang="en-US" sz="2800" dirty="0">
                    <a:solidFill>
                      <a:srgbClr val="FF0000"/>
                    </a:solidFill>
                  </a:rPr>
                  <a:t> </a:t>
                </a:r>
                <a:r>
                  <a:rPr lang="en-US" altLang="zh-TW" sz="2800" dirty="0">
                    <a:solidFill>
                      <a:srgbClr val="FF0000"/>
                    </a:solidFill>
                  </a:rPr>
                  <a:t>!!</a:t>
                </a:r>
              </a:p>
              <a:p>
                <a:r>
                  <a:rPr kumimoji="1" lang="en-US" altLang="zh-CN" sz="2800" dirty="0"/>
                  <a:t>a state transition (S, π, S’) is non-deterministic if there is another transition (S, π,S’’),where S’</a:t>
                </a:r>
                <a14:m>
                  <m:oMath xmlns:m="http://schemas.openxmlformats.org/officeDocument/2006/math">
                    <m:r>
                      <a:rPr kumimoji="1" lang="en-US" altLang="zh-CN" sz="2800" i="1" smtClean="0">
                        <a:latin typeface="Cambria Math" panose="02040503050406030204" pitchFamily="18" charset="0"/>
                        <a:ea typeface="Cambria Math" panose="02040503050406030204" pitchFamily="18" charset="0"/>
                      </a:rPr>
                      <m:t>≠</m:t>
                    </m:r>
                  </m:oMath>
                </a14:m>
                <a:r>
                  <a:rPr kumimoji="1" lang="zh-TW" altLang="en-US" sz="2800" dirty="0"/>
                  <a:t> </a:t>
                </a:r>
                <a:r>
                  <a:rPr kumimoji="1" lang="en-US" altLang="zh-CN" sz="2800" dirty="0"/>
                  <a:t>S’’</a:t>
                </a:r>
                <a:endParaRPr kumimoji="1" lang="zh-CN" altLang="en-US" sz="2800" dirty="0"/>
              </a:p>
              <a:p>
                <a:endParaRPr lang="zh-TW" altLang="en-US" sz="2800" dirty="0"/>
              </a:p>
            </p:txBody>
          </p:sp>
        </mc:Choice>
        <mc:Fallback xmlns="">
          <p:sp>
            <p:nvSpPr>
              <p:cNvPr id="6" name="矩形 5">
                <a:extLst>
                  <a:ext uri="{FF2B5EF4-FFF2-40B4-BE49-F238E27FC236}">
                    <a16:creationId xmlns:a16="http://schemas.microsoft.com/office/drawing/2014/main" id="{3DDDEF92-AF34-4582-8517-57D6D98D6BC4}"/>
                  </a:ext>
                </a:extLst>
              </p:cNvPr>
              <p:cNvSpPr>
                <a:spLocks noRot="1" noChangeAspect="1" noMove="1" noResize="1" noEditPoints="1" noAdjustHandles="1" noChangeArrowheads="1" noChangeShapeType="1" noTextEdit="1"/>
              </p:cNvSpPr>
              <p:nvPr/>
            </p:nvSpPr>
            <p:spPr>
              <a:xfrm>
                <a:off x="331470" y="2056825"/>
                <a:ext cx="5528310" cy="2246769"/>
              </a:xfrm>
              <a:prstGeom prst="rect">
                <a:avLst/>
              </a:prstGeom>
              <a:blipFill>
                <a:blip r:embed="rId4"/>
                <a:stretch>
                  <a:fillRect l="-2205" t="-2439"/>
                </a:stretch>
              </a:blipFill>
            </p:spPr>
            <p:txBody>
              <a:bodyPr/>
              <a:lstStyle/>
              <a:p>
                <a:r>
                  <a:rPr lang="zh-TW" altLang="en-US">
                    <a:noFill/>
                  </a:rPr>
                  <a:t> </a:t>
                </a:r>
              </a:p>
            </p:txBody>
          </p:sp>
        </mc:Fallback>
      </mc:AlternateContent>
      <p:graphicFrame>
        <p:nvGraphicFramePr>
          <p:cNvPr id="9" name="图示 4">
            <a:extLst>
              <a:ext uri="{FF2B5EF4-FFF2-40B4-BE49-F238E27FC236}">
                <a16:creationId xmlns:a16="http://schemas.microsoft.com/office/drawing/2014/main" id="{93040CD1-BF93-4330-AF7D-3396F45FB29D}"/>
              </a:ext>
            </a:extLst>
          </p:cNvPr>
          <p:cNvGraphicFramePr/>
          <p:nvPr>
            <p:extLst>
              <p:ext uri="{D42A27DB-BD31-4B8C-83A1-F6EECF244321}">
                <p14:modId xmlns:p14="http://schemas.microsoft.com/office/powerpoint/2010/main" val="1232979124"/>
              </p:ext>
            </p:extLst>
          </p:nvPr>
        </p:nvGraphicFramePr>
        <p:xfrm>
          <a:off x="4506755" y="1736408"/>
          <a:ext cx="7685245" cy="40251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408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667B3-FFC9-BA4A-A145-69E882DD7C0D}"/>
              </a:ext>
            </a:extLst>
          </p:cNvPr>
          <p:cNvSpPr>
            <a:spLocks noGrp="1"/>
          </p:cNvSpPr>
          <p:nvPr>
            <p:ph type="title"/>
          </p:nvPr>
        </p:nvSpPr>
        <p:spPr/>
        <p:txBody>
          <a:bodyPr/>
          <a:lstStyle/>
          <a:p>
            <a:r>
              <a:rPr kumimoji="1" lang="en-US" altLang="zh-CN" dirty="0"/>
              <a:t>State Abstraction Refinement</a:t>
            </a:r>
            <a:endParaRPr kumimoji="1" lang="zh-CN" altLang="en-US" dirty="0"/>
          </a:p>
        </p:txBody>
      </p:sp>
      <p:sp>
        <p:nvSpPr>
          <p:cNvPr id="3" name="内容占位符 2">
            <a:extLst>
              <a:ext uri="{FF2B5EF4-FFF2-40B4-BE49-F238E27FC236}">
                <a16:creationId xmlns:a16="http://schemas.microsoft.com/office/drawing/2014/main" id="{76815BD6-7FD0-3644-B309-1E78C5F2003C}"/>
              </a:ext>
            </a:extLst>
          </p:cNvPr>
          <p:cNvSpPr>
            <a:spLocks noGrp="1"/>
          </p:cNvSpPr>
          <p:nvPr>
            <p:ph idx="1"/>
          </p:nvPr>
        </p:nvSpPr>
        <p:spPr/>
        <p:txBody>
          <a:bodyPr/>
          <a:lstStyle/>
          <a:p>
            <a:r>
              <a:rPr lang="en-US" altLang="zh-CN" dirty="0"/>
              <a:t>S</a:t>
            </a:r>
            <a:r>
              <a:rPr lang="en" altLang="zh-CN" dirty="0"/>
              <a:t>tart from a default abstraction</a:t>
            </a:r>
            <a:r>
              <a:rPr lang="en-US" altLang="zh-CN" dirty="0"/>
              <a:t>(</a:t>
            </a:r>
            <a:r>
              <a:rPr lang="en-US" altLang="zh-CN" dirty="0" err="1"/>
              <a:t>e.g.Stoat</a:t>
            </a:r>
            <a:r>
              <a:rPr lang="en-US" altLang="zh-CN" dirty="0"/>
              <a:t>)</a:t>
            </a:r>
            <a:r>
              <a:rPr lang="zh-CN" altLang="en-US" dirty="0"/>
              <a:t> </a:t>
            </a:r>
            <a:r>
              <a:rPr lang="en-US" altLang="zh-CN" dirty="0"/>
              <a:t>and</a:t>
            </a:r>
            <a:r>
              <a:rPr lang="zh-CN" altLang="en-US" dirty="0"/>
              <a:t> </a:t>
            </a:r>
            <a:r>
              <a:rPr lang="en-US" altLang="zh-CN" b="1" dirty="0">
                <a:solidFill>
                  <a:srgbClr val="FF0000"/>
                </a:solidFill>
              </a:rPr>
              <a:t>refine</a:t>
            </a:r>
            <a:r>
              <a:rPr lang="en" altLang="zh-CN" dirty="0"/>
              <a:t> the abstraction</a:t>
            </a:r>
            <a:r>
              <a:rPr lang="zh-CN" altLang="en-US" dirty="0"/>
              <a:t> </a:t>
            </a:r>
            <a:r>
              <a:rPr lang="en-US" altLang="zh-CN" dirty="0"/>
              <a:t>during</a:t>
            </a:r>
            <a:r>
              <a:rPr lang="zh-CN" altLang="en-US" dirty="0"/>
              <a:t> </a:t>
            </a:r>
            <a:r>
              <a:rPr lang="en-US" altLang="zh-CN" dirty="0"/>
              <a:t>test</a:t>
            </a:r>
            <a:endParaRPr lang="en" altLang="zh-CN" dirty="0"/>
          </a:p>
          <a:p>
            <a:endParaRPr kumimoji="1" lang="zh-CN" altLang="en-US" dirty="0"/>
          </a:p>
        </p:txBody>
      </p:sp>
      <p:pic>
        <p:nvPicPr>
          <p:cNvPr id="4" name="图片 3">
            <a:extLst>
              <a:ext uri="{FF2B5EF4-FFF2-40B4-BE49-F238E27FC236}">
                <a16:creationId xmlns:a16="http://schemas.microsoft.com/office/drawing/2014/main" id="{6AE347A3-7D9D-9F48-B404-6A8404A30019}"/>
              </a:ext>
            </a:extLst>
          </p:cNvPr>
          <p:cNvPicPr>
            <a:picLocks noChangeAspect="1"/>
          </p:cNvPicPr>
          <p:nvPr/>
        </p:nvPicPr>
        <p:blipFill>
          <a:blip r:embed="rId2"/>
          <a:stretch>
            <a:fillRect/>
          </a:stretch>
        </p:blipFill>
        <p:spPr>
          <a:xfrm>
            <a:off x="628498" y="3602404"/>
            <a:ext cx="6858000" cy="2043582"/>
          </a:xfrm>
          <a:prstGeom prst="rect">
            <a:avLst/>
          </a:prstGeom>
        </p:spPr>
      </p:pic>
      <p:sp>
        <p:nvSpPr>
          <p:cNvPr id="5" name="矩形 4">
            <a:extLst>
              <a:ext uri="{FF2B5EF4-FFF2-40B4-BE49-F238E27FC236}">
                <a16:creationId xmlns:a16="http://schemas.microsoft.com/office/drawing/2014/main" id="{5455A8A3-FE51-7D41-A26E-DF8BB7CA5B0C}"/>
              </a:ext>
            </a:extLst>
          </p:cNvPr>
          <p:cNvSpPr/>
          <p:nvPr/>
        </p:nvSpPr>
        <p:spPr>
          <a:xfrm>
            <a:off x="628499" y="3429001"/>
            <a:ext cx="1804163"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6" name="矩形 5">
            <a:extLst>
              <a:ext uri="{FF2B5EF4-FFF2-40B4-BE49-F238E27FC236}">
                <a16:creationId xmlns:a16="http://schemas.microsoft.com/office/drawing/2014/main" id="{85F96C10-EC48-764F-A5F0-466858D7C746}"/>
              </a:ext>
            </a:extLst>
          </p:cNvPr>
          <p:cNvSpPr/>
          <p:nvPr/>
        </p:nvSpPr>
        <p:spPr>
          <a:xfrm>
            <a:off x="2427892" y="3429000"/>
            <a:ext cx="324568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7" name="矩形 6">
            <a:extLst>
              <a:ext uri="{FF2B5EF4-FFF2-40B4-BE49-F238E27FC236}">
                <a16:creationId xmlns:a16="http://schemas.microsoft.com/office/drawing/2014/main" id="{8F2AE8B6-82D3-4C4A-AAF8-179F2E8DC5A5}"/>
              </a:ext>
            </a:extLst>
          </p:cNvPr>
          <p:cNvSpPr/>
          <p:nvPr/>
        </p:nvSpPr>
        <p:spPr>
          <a:xfrm>
            <a:off x="5673576" y="3429000"/>
            <a:ext cx="1812922"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AA14FEF3-A2DF-E447-8B59-4DE2F90DEDE6}"/>
                  </a:ext>
                </a:extLst>
              </p:cNvPr>
              <p:cNvSpPr/>
              <p:nvPr/>
            </p:nvSpPr>
            <p:spPr>
              <a:xfrm>
                <a:off x="7697710" y="3255596"/>
                <a:ext cx="4113744" cy="2031325"/>
              </a:xfrm>
              <a:prstGeom prst="rect">
                <a:avLst/>
              </a:prstGeom>
            </p:spPr>
            <p:txBody>
              <a:bodyPr wrap="square">
                <a:spAutoFit/>
              </a:bodyPr>
              <a:lstStyle/>
              <a:p>
                <a:pPr marL="0" lvl="1" indent="0">
                  <a:buNone/>
                  <a:defRPr/>
                </a:pPr>
                <a:r>
                  <a:rPr lang="en-US" altLang="zh-CN" dirty="0">
                    <a:latin typeface="Calibri" charset="0"/>
                    <a:ea typeface="Calibri" charset="0"/>
                    <a:cs typeface="Calibri" charset="0"/>
                  </a:rPr>
                  <a:t>Refinement</a:t>
                </a:r>
                <a:r>
                  <a:rPr lang="zh-CN" altLang="en-US" b="1" dirty="0">
                    <a:solidFill>
                      <a:srgbClr val="FF0000"/>
                    </a:solidFill>
                    <a:latin typeface="Calibri" charset="0"/>
                    <a:ea typeface="Calibri" charset="0"/>
                    <a:cs typeface="Calibri" charset="0"/>
                  </a:rPr>
                  <a:t>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1</m:t>
                    </m:r>
                  </m:oMath>
                </a14:m>
                <a:r>
                  <a:rPr lang="zh-CN" altLang="en-US" b="1" dirty="0">
                    <a:solidFill>
                      <a:srgbClr val="FF0000"/>
                    </a:solidFill>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a:t>
                </a:r>
                <a:r>
                  <a:rPr lang="zh-CN" altLang="en-US" b="1" dirty="0">
                    <a:solidFill>
                      <a:srgbClr val="FF0000"/>
                    </a:solidFill>
                    <a:latin typeface="Calibri" charset="0"/>
                    <a:ea typeface="Calibri" charset="0"/>
                    <a:cs typeface="Calibri" charset="0"/>
                  </a:rPr>
                  <a:t> </a:t>
                </a:r>
                <a:r>
                  <a:rPr lang="en-US" altLang="zh-CN" dirty="0">
                    <a:latin typeface="Calibri" charset="0"/>
                    <a:ea typeface="Calibri" charset="0"/>
                    <a:cs typeface="Calibri" charset="0"/>
                  </a:rPr>
                  <a:t>add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branch</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&lt;{</a:t>
                </a:r>
                <a:r>
                  <a:rPr lang="en-US" altLang="zh-CN" dirty="0" err="1">
                    <a:latin typeface="Calibri" charset="0"/>
                    <a:ea typeface="Calibri" charset="0"/>
                    <a:cs typeface="Calibri" charset="0"/>
                  </a:rPr>
                  <a:t>i</a:t>
                </a:r>
                <a:r>
                  <a:rPr lang="en-US" altLang="zh-CN" dirty="0">
                    <a:latin typeface="Calibri" charset="0"/>
                    <a:ea typeface="Calibri" charset="0"/>
                    <a:cs typeface="Calibri" charset="0"/>
                  </a:rPr>
                  <a:t>=0},</a:t>
                </a:r>
                <a:r>
                  <a:rPr lang="zh-CN" altLang="en-US" dirty="0"/>
                  <a:t> ∅</a:t>
                </a:r>
                <a:r>
                  <a:rPr lang="en-US" altLang="zh-CN" dirty="0">
                    <a:latin typeface="Calibri" charset="0"/>
                    <a:ea typeface="Calibri" charset="0"/>
                    <a:cs typeface="Calibri" charset="0"/>
                  </a:rPr>
                  <a:t>&gt;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and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a:t>
                </a:r>
                <a:r>
                  <a:rPr lang="zh-CN" altLang="en-US" dirty="0">
                    <a:latin typeface="Calibri" charset="0"/>
                    <a:ea typeface="Calibri" charset="0"/>
                    <a:cs typeface="Calibri" charset="0"/>
                  </a:rPr>
                  <a:t> </a:t>
                </a:r>
                <a:r>
                  <a:rPr lang="en-US" altLang="zh-CN" dirty="0">
                    <a:latin typeface="Calibri" charset="0"/>
                    <a:ea typeface="Calibri" charset="0"/>
                    <a:cs typeface="Calibri" charset="0"/>
                  </a:rPr>
                  <a:t>leaf</a:t>
                </a:r>
                <a:r>
                  <a:rPr lang="zh-CN" altLang="en-US" dirty="0">
                    <a:latin typeface="Calibri" charset="0"/>
                    <a:ea typeface="Calibri" charset="0"/>
                    <a:cs typeface="Calibri" charset="0"/>
                  </a:rPr>
                  <a:t> </a:t>
                </a:r>
                <a:r>
                  <a:rPr lang="en-US" altLang="zh-CN" dirty="0">
                    <a:latin typeface="Calibri" charset="0"/>
                    <a:ea typeface="Calibri" charset="0"/>
                    <a:cs typeface="Calibri" charset="0"/>
                  </a:rPr>
                  <a:t>node</a:t>
                </a:r>
                <a:r>
                  <a:rPr lang="zh-CN" altLang="en-US" dirty="0">
                    <a:latin typeface="Calibri" charset="0"/>
                    <a:ea typeface="Calibri" charset="0"/>
                    <a:cs typeface="Calibri" charset="0"/>
                  </a:rPr>
                  <a:t>  </a:t>
                </a:r>
                <a:endParaRPr lang="en-US" altLang="zh-CN" dirty="0">
                  <a:latin typeface="Calibri" charset="0"/>
                  <a:ea typeface="Calibri" charset="0"/>
                  <a:cs typeface="Calibri" charset="0"/>
                </a:endParaRPr>
              </a:p>
              <a:p>
                <a:pPr marL="257175" lvl="1" indent="-257175">
                  <a:buFontTx/>
                  <a:buChar char="-"/>
                  <a:defRPr/>
                </a:pPr>
                <a:r>
                  <a:rPr lang="en" altLang="zh-CN" dirty="0">
                    <a:latin typeface="Calibri" charset="0"/>
                    <a:ea typeface="Calibri" charset="0"/>
                    <a:cs typeface="Calibri" charset="0"/>
                  </a:rPr>
                  <a:t>only temporally eliminate the non-deterministic transitions</a:t>
                </a:r>
              </a:p>
              <a:p>
                <a:pPr marL="257175" lvl="1" indent="-257175">
                  <a:buFontTx/>
                  <a:buChar char="-"/>
                  <a:defRPr/>
                </a:pPr>
                <a:r>
                  <a:rPr lang="en-US" altLang="zh-CN" dirty="0">
                    <a:latin typeface="Calibri" charset="0"/>
                    <a:ea typeface="Calibri" charset="0"/>
                    <a:cs typeface="Calibri" charset="0"/>
                  </a:rPr>
                  <a:t>Refinement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still</a:t>
                </a:r>
                <a:r>
                  <a:rPr lang="zh-CN" altLang="en-US" dirty="0">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fails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when</a:t>
                </a:r>
                <a:r>
                  <a:rPr lang="zh-CN" altLang="en-US" dirty="0">
                    <a:latin typeface="Calibri" charset="0"/>
                    <a:ea typeface="Calibri" charset="0"/>
                    <a:cs typeface="Calibri" charset="0"/>
                  </a:rPr>
                  <a:t> </a:t>
                </a:r>
                <a:r>
                  <a:rPr lang="en-US" altLang="zh-CN" dirty="0">
                    <a:latin typeface="Calibri" charset="0"/>
                    <a:ea typeface="Calibri" charset="0"/>
                    <a:cs typeface="Calibri" charset="0"/>
                  </a:rPr>
                  <a:t>considering</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different</a:t>
                </a:r>
                <a:r>
                  <a:rPr lang="zh-CN" altLang="en-US" dirty="0">
                    <a:latin typeface="Calibri" charset="0"/>
                    <a:ea typeface="Calibri" charset="0"/>
                    <a:cs typeface="Calibri" charset="0"/>
                  </a:rPr>
                  <a:t> </a:t>
                </a:r>
                <a:r>
                  <a:rPr lang="en-US" altLang="zh-CN" dirty="0">
                    <a:latin typeface="Calibri" charset="0"/>
                    <a:ea typeface="Calibri" charset="0"/>
                    <a:cs typeface="Calibri" charset="0"/>
                  </a:rPr>
                  <a:t>GUIs</a:t>
                </a:r>
                <a:r>
                  <a:rPr lang="zh-CN" altLang="en-US" dirty="0">
                    <a:latin typeface="Calibri" charset="0"/>
                    <a:ea typeface="Calibri" charset="0"/>
                    <a:cs typeface="Calibri" charset="0"/>
                  </a:rPr>
                  <a:t> </a:t>
                </a:r>
                <a:r>
                  <a:rPr lang="en-US" altLang="zh-CN" dirty="0">
                    <a:latin typeface="Calibri" charset="0"/>
                    <a:ea typeface="Calibri" charset="0"/>
                    <a:cs typeface="Calibri" charset="0"/>
                  </a:rPr>
                  <a:t>abstracted</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to</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the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same</a:t>
                </a:r>
                <a:r>
                  <a:rPr lang="zh-CN" altLang="en-US" dirty="0">
                    <a:latin typeface="Calibri" charset="0"/>
                    <a:ea typeface="Calibri" charset="0"/>
                    <a:cs typeface="Calibri" charset="0"/>
                  </a:rPr>
                  <a:t> </a:t>
                </a:r>
                <a:r>
                  <a:rPr lang="en-US" altLang="zh-CN" dirty="0">
                    <a:latin typeface="Calibri" charset="0"/>
                    <a:ea typeface="Calibri" charset="0"/>
                    <a:cs typeface="Calibri" charset="0"/>
                  </a:rPr>
                  <a:t>state</a:t>
                </a:r>
                <a:endParaRPr lang="en" altLang="zh-CN" dirty="0">
                  <a:latin typeface="Calibri" charset="0"/>
                  <a:ea typeface="Calibri" charset="0"/>
                  <a:cs typeface="Calibri" charset="0"/>
                </a:endParaRPr>
              </a:p>
            </p:txBody>
          </p:sp>
        </mc:Choice>
        <mc:Fallback xmlns="">
          <p:sp>
            <p:nvSpPr>
              <p:cNvPr id="8" name="矩形 7">
                <a:extLst>
                  <a:ext uri="{FF2B5EF4-FFF2-40B4-BE49-F238E27FC236}">
                    <a16:creationId xmlns:a16="http://schemas.microsoft.com/office/drawing/2014/main" id="{AA14FEF3-A2DF-E447-8B59-4DE2F90DEDE6}"/>
                  </a:ext>
                </a:extLst>
              </p:cNvPr>
              <p:cNvSpPr>
                <a:spLocks noRot="1" noChangeAspect="1" noMove="1" noResize="1" noEditPoints="1" noAdjustHandles="1" noChangeArrowheads="1" noChangeShapeType="1" noTextEdit="1"/>
              </p:cNvSpPr>
              <p:nvPr/>
            </p:nvSpPr>
            <p:spPr>
              <a:xfrm>
                <a:off x="7697710" y="3255596"/>
                <a:ext cx="4113744" cy="2031325"/>
              </a:xfrm>
              <a:prstGeom prst="rect">
                <a:avLst/>
              </a:prstGeom>
              <a:blipFill>
                <a:blip r:embed="rId3"/>
                <a:stretch>
                  <a:fillRect l="-1231" t="-621" b="-372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56FFCAE-10E4-B94E-88AD-900F6E2F63CF}"/>
              </a:ext>
            </a:extLst>
          </p:cNvPr>
          <p:cNvSpPr/>
          <p:nvPr/>
        </p:nvSpPr>
        <p:spPr>
          <a:xfrm>
            <a:off x="3823836" y="4992649"/>
            <a:ext cx="1731205" cy="653338"/>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82FA4EE-8D55-9048-82E5-21885921FC3C}"/>
              </a:ext>
            </a:extLst>
          </p:cNvPr>
          <p:cNvSpPr/>
          <p:nvPr/>
        </p:nvSpPr>
        <p:spPr>
          <a:xfrm>
            <a:off x="7060217" y="5983137"/>
            <a:ext cx="4751237" cy="461665"/>
          </a:xfrm>
          <a:prstGeom prst="rect">
            <a:avLst/>
          </a:prstGeom>
        </p:spPr>
        <p:txBody>
          <a:bodyPr wrap="none">
            <a:spAutoFit/>
          </a:bodyPr>
          <a:lstStyle/>
          <a:p>
            <a:r>
              <a:rPr kumimoji="1" lang="en-US" altLang="zh-CN" sz="2400" b="1" dirty="0">
                <a:solidFill>
                  <a:srgbClr val="FF0000"/>
                </a:solidFill>
              </a:rPr>
              <a:t>This is a function for AMOLA (C-Lv4)</a:t>
            </a:r>
            <a:endParaRPr lang="zh-CN" altLang="en-US" sz="2400" b="1" dirty="0">
              <a:solidFill>
                <a:srgbClr val="FF0000"/>
              </a:solidFill>
            </a:endParaRPr>
          </a:p>
        </p:txBody>
      </p:sp>
      <p:sp>
        <p:nvSpPr>
          <p:cNvPr id="19" name="矩形: 圓角 18">
            <a:extLst>
              <a:ext uri="{FF2B5EF4-FFF2-40B4-BE49-F238E27FC236}">
                <a16:creationId xmlns:a16="http://schemas.microsoft.com/office/drawing/2014/main" id="{05FD006D-2387-4646-9F19-F2CF7E931AFA}"/>
              </a:ext>
            </a:extLst>
          </p:cNvPr>
          <p:cNvSpPr/>
          <p:nvPr/>
        </p:nvSpPr>
        <p:spPr>
          <a:xfrm>
            <a:off x="8796130" y="3255596"/>
            <a:ext cx="3018803" cy="34680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a:extLst>
              <a:ext uri="{FF2B5EF4-FFF2-40B4-BE49-F238E27FC236}">
                <a16:creationId xmlns:a16="http://schemas.microsoft.com/office/drawing/2014/main" id="{8447B0D5-23BA-4A11-BB2D-B431B21D01BC}"/>
              </a:ext>
            </a:extLst>
          </p:cNvPr>
          <p:cNvGrpSpPr/>
          <p:nvPr/>
        </p:nvGrpSpPr>
        <p:grpSpPr>
          <a:xfrm>
            <a:off x="1275891" y="2240601"/>
            <a:ext cx="10539042" cy="3842147"/>
            <a:chOff x="1275891" y="2240601"/>
            <a:chExt cx="10539042" cy="3842147"/>
          </a:xfrm>
        </p:grpSpPr>
        <p:grpSp>
          <p:nvGrpSpPr>
            <p:cNvPr id="18" name="群組 17">
              <a:extLst>
                <a:ext uri="{FF2B5EF4-FFF2-40B4-BE49-F238E27FC236}">
                  <a16:creationId xmlns:a16="http://schemas.microsoft.com/office/drawing/2014/main" id="{D48AFF4E-5A07-456D-87F4-82A5014E10CE}"/>
                </a:ext>
              </a:extLst>
            </p:cNvPr>
            <p:cNvGrpSpPr/>
            <p:nvPr/>
          </p:nvGrpSpPr>
          <p:grpSpPr>
            <a:xfrm>
              <a:off x="1980469" y="2240601"/>
              <a:ext cx="9834464" cy="3842147"/>
              <a:chOff x="1980469" y="2240601"/>
              <a:chExt cx="9834464" cy="3842147"/>
            </a:xfrm>
          </p:grpSpPr>
          <p:grpSp>
            <p:nvGrpSpPr>
              <p:cNvPr id="15" name="群組 14">
                <a:extLst>
                  <a:ext uri="{FF2B5EF4-FFF2-40B4-BE49-F238E27FC236}">
                    <a16:creationId xmlns:a16="http://schemas.microsoft.com/office/drawing/2014/main" id="{31760220-0DF0-40FD-8199-C1544DF4185F}"/>
                  </a:ext>
                </a:extLst>
              </p:cNvPr>
              <p:cNvGrpSpPr/>
              <p:nvPr/>
            </p:nvGrpSpPr>
            <p:grpSpPr>
              <a:xfrm>
                <a:off x="7696198" y="2240601"/>
                <a:ext cx="4118735" cy="3842147"/>
                <a:chOff x="5771721" y="2475410"/>
                <a:chExt cx="3428459" cy="3198226"/>
              </a:xfrm>
            </p:grpSpPr>
            <p:pic>
              <p:nvPicPr>
                <p:cNvPr id="11" name="图片 8">
                  <a:extLst>
                    <a:ext uri="{FF2B5EF4-FFF2-40B4-BE49-F238E27FC236}">
                      <a16:creationId xmlns:a16="http://schemas.microsoft.com/office/drawing/2014/main" id="{E43D3BB3-BED2-400C-921B-5D1854DDFBC9}"/>
                    </a:ext>
                  </a:extLst>
                </p:cNvPr>
                <p:cNvPicPr>
                  <a:picLocks noChangeAspect="1"/>
                </p:cNvPicPr>
                <p:nvPr/>
              </p:nvPicPr>
              <p:blipFill rotWithShape="1">
                <a:blip r:embed="rId4"/>
                <a:srcRect t="-1" b="42255"/>
                <a:stretch/>
              </p:blipFill>
              <p:spPr>
                <a:xfrm>
                  <a:off x="7402971" y="2601217"/>
                  <a:ext cx="1797209" cy="1690887"/>
                </a:xfrm>
                <a:prstGeom prst="rect">
                  <a:avLst/>
                </a:prstGeom>
                <a:ln w="12700">
                  <a:noFill/>
                </a:ln>
              </p:spPr>
            </p:pic>
            <p:pic>
              <p:nvPicPr>
                <p:cNvPr id="12" name="图片 9">
                  <a:extLst>
                    <a:ext uri="{FF2B5EF4-FFF2-40B4-BE49-F238E27FC236}">
                      <a16:creationId xmlns:a16="http://schemas.microsoft.com/office/drawing/2014/main" id="{0A3B34C0-F267-4EBB-921D-8D41ACC3FE09}"/>
                    </a:ext>
                  </a:extLst>
                </p:cNvPr>
                <p:cNvPicPr>
                  <a:picLocks noChangeAspect="1"/>
                </p:cNvPicPr>
                <p:nvPr/>
              </p:nvPicPr>
              <p:blipFill rotWithShape="1">
                <a:blip r:embed="rId5"/>
                <a:srcRect t="-5140" b="42740"/>
                <a:stretch/>
              </p:blipFill>
              <p:spPr>
                <a:xfrm>
                  <a:off x="5771721" y="2475410"/>
                  <a:ext cx="1631250" cy="1797151"/>
                </a:xfrm>
                <a:prstGeom prst="rect">
                  <a:avLst/>
                </a:prstGeom>
              </p:spPr>
            </p:pic>
            <p:pic>
              <p:nvPicPr>
                <p:cNvPr id="13" name="图片 13">
                  <a:extLst>
                    <a:ext uri="{FF2B5EF4-FFF2-40B4-BE49-F238E27FC236}">
                      <a16:creationId xmlns:a16="http://schemas.microsoft.com/office/drawing/2014/main" id="{D6441D53-B8A9-4D07-A47F-A3C274454E97}"/>
                    </a:ext>
                  </a:extLst>
                </p:cNvPr>
                <p:cNvPicPr>
                  <a:picLocks noChangeAspect="1"/>
                </p:cNvPicPr>
                <p:nvPr/>
              </p:nvPicPr>
              <p:blipFill rotWithShape="1">
                <a:blip r:embed="rId4"/>
                <a:srcRect t="58358" b="-7967"/>
                <a:stretch/>
              </p:blipFill>
              <p:spPr>
                <a:xfrm>
                  <a:off x="7402971" y="4244911"/>
                  <a:ext cx="1797209" cy="1428725"/>
                </a:xfrm>
                <a:prstGeom prst="rect">
                  <a:avLst/>
                </a:prstGeom>
                <a:ln w="12700">
                  <a:noFill/>
                </a:ln>
              </p:spPr>
            </p:pic>
            <p:pic>
              <p:nvPicPr>
                <p:cNvPr id="14" name="图片 14">
                  <a:extLst>
                    <a:ext uri="{FF2B5EF4-FFF2-40B4-BE49-F238E27FC236}">
                      <a16:creationId xmlns:a16="http://schemas.microsoft.com/office/drawing/2014/main" id="{D2D4E415-47C2-4B90-B4B6-0639ECE6EEB9}"/>
                    </a:ext>
                  </a:extLst>
                </p:cNvPr>
                <p:cNvPicPr>
                  <a:picLocks noChangeAspect="1"/>
                </p:cNvPicPr>
                <p:nvPr/>
              </p:nvPicPr>
              <p:blipFill rotWithShape="1">
                <a:blip r:embed="rId5"/>
                <a:srcRect t="56799" b="-2825"/>
                <a:stretch/>
              </p:blipFill>
              <p:spPr>
                <a:xfrm>
                  <a:off x="5771721" y="4259486"/>
                  <a:ext cx="1631250" cy="1325563"/>
                </a:xfrm>
                <a:prstGeom prst="rect">
                  <a:avLst/>
                </a:prstGeom>
              </p:spPr>
            </p:pic>
          </p:grpSp>
          <p:pic>
            <p:nvPicPr>
              <p:cNvPr id="17" name="图片 8">
                <a:extLst>
                  <a:ext uri="{FF2B5EF4-FFF2-40B4-BE49-F238E27FC236}">
                    <a16:creationId xmlns:a16="http://schemas.microsoft.com/office/drawing/2014/main" id="{C373EBB8-FB1F-47BD-ABA6-69C373381339}"/>
                  </a:ext>
                </a:extLst>
              </p:cNvPr>
              <p:cNvPicPr>
                <a:picLocks noChangeAspect="1"/>
              </p:cNvPicPr>
              <p:nvPr/>
            </p:nvPicPr>
            <p:blipFill>
              <a:blip r:embed="rId6"/>
              <a:stretch>
                <a:fillRect/>
              </a:stretch>
            </p:blipFill>
            <p:spPr>
              <a:xfrm>
                <a:off x="1980469" y="2890433"/>
                <a:ext cx="5118100" cy="381000"/>
              </a:xfrm>
              <a:prstGeom prst="rect">
                <a:avLst/>
              </a:prstGeom>
              <a:ln w="12700">
                <a:solidFill>
                  <a:schemeClr val="tx1"/>
                </a:solidFill>
              </a:ln>
            </p:spPr>
          </p:pic>
        </p:grpSp>
        <p:pic>
          <p:nvPicPr>
            <p:cNvPr id="20" name="圖片 19">
              <a:extLst>
                <a:ext uri="{FF2B5EF4-FFF2-40B4-BE49-F238E27FC236}">
                  <a16:creationId xmlns:a16="http://schemas.microsoft.com/office/drawing/2014/main" id="{74B63AC2-916D-403A-9BCF-AD8568482ED9}"/>
                </a:ext>
              </a:extLst>
            </p:cNvPr>
            <p:cNvPicPr>
              <a:picLocks noChangeAspect="1"/>
            </p:cNvPicPr>
            <p:nvPr/>
          </p:nvPicPr>
          <p:blipFill rotWithShape="1">
            <a:blip r:embed="rId7"/>
            <a:srcRect l="2250" t="3640" r="3093" b="36276"/>
            <a:stretch/>
          </p:blipFill>
          <p:spPr>
            <a:xfrm>
              <a:off x="1275891" y="3674759"/>
              <a:ext cx="5566777" cy="1780520"/>
            </a:xfrm>
            <a:prstGeom prst="rect">
              <a:avLst/>
            </a:prstGeom>
          </p:spPr>
        </p:pic>
      </p:grpSp>
    </p:spTree>
    <p:extLst>
      <p:ext uri="{BB962C8B-B14F-4D97-AF65-F5344CB8AC3E}">
        <p14:creationId xmlns:p14="http://schemas.microsoft.com/office/powerpoint/2010/main" val="28331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kumimoji="1" lang="en-US" altLang="zh-CN" dirty="0"/>
                  <a:t>Refine again to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2</m:t>
                    </m:r>
                  </m:oMath>
                </a14:m>
                <a:endParaRPr kumimoji="1"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4"/>
                <a:stretch>
                  <a:fillRect l="-229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60133C52-EF15-4CF1-B390-D374BC9AB1AA}" type="slidenum">
              <a:rPr lang="zh-CN" altLang="en-US" smtClean="0"/>
              <a:t>22</a:t>
            </a:fld>
            <a:endParaRPr lang="zh-CN" altLang="en-US"/>
          </a:p>
        </p:txBody>
      </p:sp>
      <p:sp>
        <p:nvSpPr>
          <p:cNvPr id="16" name="内容占位符 2">
            <a:extLst>
              <a:ext uri="{FF2B5EF4-FFF2-40B4-BE49-F238E27FC236}">
                <a16:creationId xmlns:a16="http://schemas.microsoft.com/office/drawing/2014/main" id="{E36A97C1-FAA3-244F-840E-A12D7476BF5A}"/>
              </a:ext>
            </a:extLst>
          </p:cNvPr>
          <p:cNvSpPr txBox="1">
            <a:spLocks/>
          </p:cNvSpPr>
          <p:nvPr/>
        </p:nvSpPr>
        <p:spPr>
          <a:xfrm>
            <a:off x="3467100" y="179232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p:sp>
        <p:nvSpPr>
          <p:cNvPr id="12" name="内容占位符 2">
            <a:extLst>
              <a:ext uri="{FF2B5EF4-FFF2-40B4-BE49-F238E27FC236}">
                <a16:creationId xmlns:a16="http://schemas.microsoft.com/office/drawing/2014/main" id="{F5BCC4A1-5E60-984A-BE33-7415DD2B4998}"/>
              </a:ext>
            </a:extLst>
          </p:cNvPr>
          <p:cNvSpPr txBox="1">
            <a:spLocks/>
          </p:cNvSpPr>
          <p:nvPr/>
        </p:nvSpPr>
        <p:spPr>
          <a:xfrm>
            <a:off x="3581400" y="190662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EA03A090-A6CA-DB4B-B108-1E63536178B8}"/>
                  </a:ext>
                </a:extLst>
              </p:cNvPr>
              <p:cNvSpPr txBox="1">
                <a:spLocks/>
              </p:cNvSpPr>
              <p:nvPr/>
            </p:nvSpPr>
            <p:spPr>
              <a:xfrm>
                <a:off x="4605867" y="4811648"/>
                <a:ext cx="6714031" cy="17370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buNone/>
                  <a:defRPr/>
                </a:pPr>
                <a:r>
                  <a:rPr lang="en-US" altLang="zh-CN" sz="1800" dirty="0">
                    <a:solidFill>
                      <a:schemeClr val="tx1"/>
                    </a:solidFill>
                    <a:latin typeface="Calibri" charset="0"/>
                    <a:ea typeface="Calibri" charset="0"/>
                    <a:cs typeface="Calibri" charset="0"/>
                  </a:rPr>
                  <a:t>Refinement</a:t>
                </a:r>
                <a:r>
                  <a:rPr lang="zh-CN" altLang="en-US" sz="1800" b="1" dirty="0">
                    <a:solidFill>
                      <a:srgbClr val="FF0000"/>
                    </a:solidFill>
                    <a:latin typeface="Calibri" charset="0"/>
                    <a:ea typeface="Calibri" charset="0"/>
                    <a:cs typeface="Calibri" charset="0"/>
                  </a:rPr>
                  <a:t> </a:t>
                </a:r>
                <a14:m>
                  <m:oMath xmlns:m="http://schemas.openxmlformats.org/officeDocument/2006/math">
                    <m:r>
                      <a:rPr lang="en-US" altLang="zh-CN" sz="1800" b="1" i="1">
                        <a:solidFill>
                          <a:srgbClr val="FF0000"/>
                        </a:solidFill>
                        <a:latin typeface="Cambria Math" panose="02040503050406030204" pitchFamily="18" charset="0"/>
                        <a:ea typeface="Cambria Math" panose="02040503050406030204" pitchFamily="18" charset="0"/>
                        <a:cs typeface="Calibri" charset="0"/>
                      </a:rPr>
                      <m:t>ℒ</m:t>
                    </m:r>
                    <m:r>
                      <a:rPr lang="en-US" altLang="zh-CN" sz="1800" baseline="-25000">
                        <a:solidFill>
                          <a:srgbClr val="FF0000"/>
                        </a:solidFill>
                        <a:latin typeface="Cambria Math" panose="02040503050406030204" pitchFamily="18" charset="0"/>
                        <a:ea typeface="Cambria Math" panose="02040503050406030204" pitchFamily="18" charset="0"/>
                        <a:cs typeface="Calibri" charset="0"/>
                      </a:rPr>
                      <m:t>2</m:t>
                    </m:r>
                  </m:oMath>
                </a14:m>
                <a:r>
                  <a:rPr lang="zh-CN" altLang="en-US" sz="1800" b="1" dirty="0">
                    <a:solidFill>
                      <a:srgbClr val="FF0000"/>
                    </a:solidFill>
                    <a:latin typeface="Calibri" charset="0"/>
                    <a:ea typeface="Calibri" charset="0"/>
                    <a:cs typeface="Calibri" charset="0"/>
                  </a:rPr>
                  <a:t> </a:t>
                </a:r>
                <a:r>
                  <a:rPr lang="en-US" altLang="zh-CN" sz="1800" b="1" dirty="0">
                    <a:solidFill>
                      <a:srgbClr val="FF0000"/>
                    </a:solidFill>
                    <a:latin typeface="Calibri" charset="0"/>
                    <a:ea typeface="Calibri" charset="0"/>
                    <a:cs typeface="Calibri" charset="0"/>
                  </a:rPr>
                  <a:t>:</a:t>
                </a:r>
                <a:r>
                  <a:rPr lang="zh-CN" altLang="en-US" sz="1800" b="1" dirty="0">
                    <a:solidFill>
                      <a:srgbClr val="FF0000"/>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add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branch</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&lt;{</a:t>
                </a:r>
                <a:r>
                  <a:rPr lang="en-US" altLang="zh-CN" sz="1800" dirty="0" err="1">
                    <a:solidFill>
                      <a:schemeClr val="tx1"/>
                    </a:solidFill>
                    <a:latin typeface="Calibri" charset="0"/>
                    <a:ea typeface="Calibri" charset="0"/>
                    <a:cs typeface="Calibri" charset="0"/>
                  </a:rPr>
                  <a:t>i</a:t>
                </a:r>
                <a:r>
                  <a:rPr lang="en-US" altLang="zh-CN" sz="1800" dirty="0">
                    <a:solidFill>
                      <a:schemeClr val="tx1"/>
                    </a:solidFill>
                    <a:latin typeface="Calibri" charset="0"/>
                    <a:ea typeface="Calibri" charset="0"/>
                    <a:cs typeface="Calibri" charset="0"/>
                  </a:rPr>
                  <a:t>=0},</a:t>
                </a:r>
                <a:r>
                  <a:rPr lang="zh-CN" altLang="en-US" sz="1800" dirty="0">
                    <a:solidFill>
                      <a:schemeClr val="tx1"/>
                    </a:solidFill>
                  </a:rPr>
                  <a:t> ∅</a:t>
                </a:r>
                <a:r>
                  <a:rPr lang="en-US" altLang="zh-CN" sz="1800" dirty="0">
                    <a:solidFill>
                      <a:schemeClr val="tx1"/>
                    </a:solidFill>
                    <a:latin typeface="Calibri" charset="0"/>
                    <a:ea typeface="Calibri" charset="0"/>
                    <a:cs typeface="Calibri" charset="0"/>
                  </a:rPr>
                  <a:t>&gt;</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and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leaf</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node</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considering</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both</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the</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index</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and</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text</a:t>
                </a:r>
                <a:r>
                  <a:rPr lang="zh-CN" altLang="en-US" sz="1800" dirty="0">
                    <a:solidFill>
                      <a:schemeClr val="tx1"/>
                    </a:solidFill>
                    <a:latin typeface="Calibri" charset="0"/>
                    <a:ea typeface="Calibri" charset="0"/>
                    <a:cs typeface="Calibri" charset="0"/>
                  </a:rPr>
                  <a:t> </a:t>
                </a:r>
                <a:r>
                  <a:rPr lang="en-US" altLang="zh-CN" sz="1800" dirty="0">
                    <a:solidFill>
                      <a:schemeClr val="tx1"/>
                    </a:solidFill>
                    <a:latin typeface="Calibri" charset="0"/>
                    <a:ea typeface="Calibri" charset="0"/>
                    <a:cs typeface="Calibri" charset="0"/>
                  </a:rPr>
                  <a:t>attribute</a:t>
                </a:r>
                <a:r>
                  <a:rPr lang="zh-CN" altLang="en-US" sz="1800" dirty="0">
                    <a:solidFill>
                      <a:schemeClr val="tx1"/>
                    </a:solidFill>
                    <a:latin typeface="Calibri" charset="0"/>
                    <a:ea typeface="Calibri" charset="0"/>
                    <a:cs typeface="Calibri" charset="0"/>
                  </a:rPr>
                  <a:t>  </a:t>
                </a:r>
                <a:endParaRPr lang="en-US" altLang="zh-CN" sz="1800" dirty="0">
                  <a:solidFill>
                    <a:schemeClr val="tx1"/>
                  </a:solidFill>
                  <a:latin typeface="Calibri" charset="0"/>
                  <a:ea typeface="Calibri" charset="0"/>
                  <a:cs typeface="Calibri" charset="0"/>
                </a:endParaRPr>
              </a:p>
              <a:p>
                <a:pPr marL="257175" lvl="1" indent="-257175">
                  <a:buFontTx/>
                  <a:buChar char="-"/>
                  <a:defRPr/>
                </a:pPr>
                <a:r>
                  <a:rPr lang="en-US" altLang="zh-CN" sz="1800" dirty="0">
                    <a:solidFill>
                      <a:schemeClr val="tx1"/>
                    </a:solidFill>
                    <a:latin typeface="Calibri" charset="0"/>
                    <a:ea typeface="Calibri" charset="0"/>
                    <a:cs typeface="Calibri" charset="0"/>
                  </a:rPr>
                  <a:t>El</a:t>
                </a:r>
                <a:r>
                  <a:rPr lang="en" altLang="zh-CN" sz="1800" dirty="0" err="1">
                    <a:solidFill>
                      <a:schemeClr val="tx1"/>
                    </a:solidFill>
                    <a:latin typeface="Calibri" charset="0"/>
                    <a:ea typeface="Calibri" charset="0"/>
                    <a:cs typeface="Calibri" charset="0"/>
                  </a:rPr>
                  <a:t>iminate</a:t>
                </a:r>
                <a:r>
                  <a:rPr lang="en" altLang="zh-CN" sz="1800" dirty="0">
                    <a:solidFill>
                      <a:schemeClr val="tx1"/>
                    </a:solidFill>
                    <a:latin typeface="Calibri" charset="0"/>
                    <a:ea typeface="Calibri" charset="0"/>
                    <a:cs typeface="Calibri" charset="0"/>
                  </a:rPr>
                  <a:t> the non-deterministic transitions</a:t>
                </a:r>
              </a:p>
              <a:p>
                <a:pPr marL="257175" lvl="1" indent="-257175">
                  <a:buFontTx/>
                  <a:buChar char="-"/>
                  <a:defRPr/>
                </a:pPr>
                <a:r>
                  <a:rPr lang="en" altLang="zh-CN" sz="1800" dirty="0">
                    <a:solidFill>
                      <a:schemeClr val="tx1"/>
                    </a:solidFill>
                    <a:latin typeface="Calibri" charset="0"/>
                    <a:ea typeface="Calibri" charset="0"/>
                    <a:cs typeface="Calibri" charset="0"/>
                  </a:rPr>
                  <a:t>But different model widget (action) leads to same target transition</a:t>
                </a:r>
              </a:p>
              <a:p>
                <a:pPr marL="257175" lvl="1" indent="-257175">
                  <a:buFontTx/>
                  <a:buChar char="-"/>
                  <a:defRPr/>
                </a:pPr>
                <a:r>
                  <a:rPr lang="en-US" altLang="zh-CN" sz="1800" b="1" dirty="0">
                    <a:solidFill>
                      <a:srgbClr val="FF0000"/>
                    </a:solidFill>
                    <a:latin typeface="Calibri" charset="0"/>
                    <a:ea typeface="Calibri" charset="0"/>
                    <a:cs typeface="Calibri" charset="0"/>
                  </a:rPr>
                  <a:t>State</a:t>
                </a:r>
                <a:r>
                  <a:rPr lang="zh-CN" altLang="en-US" sz="1800" b="1" dirty="0">
                    <a:solidFill>
                      <a:srgbClr val="FF0000"/>
                    </a:solidFill>
                    <a:latin typeface="Calibri" charset="0"/>
                    <a:ea typeface="Calibri" charset="0"/>
                    <a:cs typeface="Calibri" charset="0"/>
                  </a:rPr>
                  <a:t> </a:t>
                </a:r>
                <a:r>
                  <a:rPr lang="en-US" altLang="zh-CN" sz="1800" b="1" dirty="0">
                    <a:solidFill>
                      <a:srgbClr val="FF0000"/>
                    </a:solidFill>
                    <a:latin typeface="Calibri" charset="0"/>
                    <a:ea typeface="Calibri" charset="0"/>
                    <a:cs typeface="Calibri" charset="0"/>
                  </a:rPr>
                  <a:t>explosion</a:t>
                </a:r>
              </a:p>
            </p:txBody>
          </p:sp>
        </mc:Choice>
        <mc:Fallback xmlns="">
          <p:sp>
            <p:nvSpPr>
              <p:cNvPr id="14" name="内容占位符 2">
                <a:extLst>
                  <a:ext uri="{FF2B5EF4-FFF2-40B4-BE49-F238E27FC236}">
                    <a16:creationId xmlns:a16="http://schemas.microsoft.com/office/drawing/2014/main" id="{EA03A090-A6CA-DB4B-B108-1E63536178B8}"/>
                  </a:ext>
                </a:extLst>
              </p:cNvPr>
              <p:cNvSpPr txBox="1">
                <a:spLocks noRot="1" noChangeAspect="1" noMove="1" noResize="1" noEditPoints="1" noAdjustHandles="1" noChangeArrowheads="1" noChangeShapeType="1" noTextEdit="1"/>
              </p:cNvSpPr>
              <p:nvPr/>
            </p:nvSpPr>
            <p:spPr>
              <a:xfrm>
                <a:off x="4605867" y="4811648"/>
                <a:ext cx="6714031" cy="1737050"/>
              </a:xfrm>
              <a:prstGeom prst="rect">
                <a:avLst/>
              </a:prstGeom>
              <a:blipFill>
                <a:blip r:embed="rId5"/>
                <a:stretch>
                  <a:fillRect l="-1134" t="-217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A95218F-87E3-564F-865A-4DFEEF3DCB70}"/>
              </a:ext>
            </a:extLst>
          </p:cNvPr>
          <p:cNvPicPr>
            <a:picLocks noChangeAspect="1"/>
          </p:cNvPicPr>
          <p:nvPr/>
        </p:nvPicPr>
        <p:blipFill>
          <a:blip r:embed="rId6"/>
          <a:stretch>
            <a:fillRect/>
          </a:stretch>
        </p:blipFill>
        <p:spPr>
          <a:xfrm>
            <a:off x="1176867" y="2499756"/>
            <a:ext cx="6858000" cy="2043582"/>
          </a:xfrm>
          <a:prstGeom prst="rect">
            <a:avLst/>
          </a:prstGeom>
        </p:spPr>
      </p:pic>
      <p:sp>
        <p:nvSpPr>
          <p:cNvPr id="10" name="矩形 9">
            <a:extLst>
              <a:ext uri="{FF2B5EF4-FFF2-40B4-BE49-F238E27FC236}">
                <a16:creationId xmlns:a16="http://schemas.microsoft.com/office/drawing/2014/main" id="{0056EB3D-AD0C-B54D-AD8C-EF3AD4F85626}"/>
              </a:ext>
            </a:extLst>
          </p:cNvPr>
          <p:cNvSpPr/>
          <p:nvPr/>
        </p:nvSpPr>
        <p:spPr>
          <a:xfrm>
            <a:off x="1176867" y="2326353"/>
            <a:ext cx="3409950"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矩形 10">
            <a:extLst>
              <a:ext uri="{FF2B5EF4-FFF2-40B4-BE49-F238E27FC236}">
                <a16:creationId xmlns:a16="http://schemas.microsoft.com/office/drawing/2014/main" id="{C9478BED-37DE-9543-9E23-68EAAABA0CEE}"/>
              </a:ext>
            </a:extLst>
          </p:cNvPr>
          <p:cNvSpPr/>
          <p:nvPr/>
        </p:nvSpPr>
        <p:spPr>
          <a:xfrm>
            <a:off x="6011447" y="4063403"/>
            <a:ext cx="2023420" cy="479935"/>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F832D9B-B83F-814C-A56E-8B269576D418}"/>
                  </a:ext>
                </a:extLst>
              </p:cNvPr>
              <p:cNvSpPr/>
              <p:nvPr/>
            </p:nvSpPr>
            <p:spPr>
              <a:xfrm>
                <a:off x="5596466" y="1682652"/>
                <a:ext cx="5630003" cy="461665"/>
              </a:xfrm>
              <a:prstGeom prst="rect">
                <a:avLst/>
              </a:prstGeom>
            </p:spPr>
            <p:txBody>
              <a:bodyPr wrap="none">
                <a:spAutoFit/>
              </a:bodyPr>
              <a:lstStyle/>
              <a:p>
                <a:pPr marL="0" lvl="1" indent="0">
                  <a:buNone/>
                  <a:defRPr/>
                </a:pPr>
                <a:r>
                  <a:rPr lang="en-US" altLang="zh-CN" sz="2400" b="1" dirty="0">
                    <a:solidFill>
                      <a:srgbClr val="FF0000"/>
                    </a:solidFill>
                    <a:latin typeface="Calibri" charset="0"/>
                    <a:ea typeface="Calibri" charset="0"/>
                    <a:cs typeface="Calibri" charset="0"/>
                  </a:rPr>
                  <a:t>State</a:t>
                </a:r>
                <a:r>
                  <a:rPr lang="zh-CN" altLang="en-US" sz="2400" b="1" dirty="0">
                    <a:solidFill>
                      <a:srgbClr val="FF0000"/>
                    </a:solidFill>
                    <a:latin typeface="Calibri" charset="0"/>
                    <a:ea typeface="Calibri" charset="0"/>
                    <a:cs typeface="Calibri" charset="0"/>
                  </a:rPr>
                  <a:t> </a:t>
                </a:r>
                <a:r>
                  <a:rPr lang="en" altLang="zh-CN" sz="2400" b="1" dirty="0">
                    <a:solidFill>
                      <a:srgbClr val="FF0000"/>
                    </a:solidFill>
                    <a:latin typeface="Calibri" charset="0"/>
                    <a:ea typeface="Calibri" charset="0"/>
                    <a:cs typeface="Calibri" charset="0"/>
                  </a:rPr>
                  <a:t>Coarsening</a:t>
                </a:r>
                <a:r>
                  <a:rPr lang="en-US" altLang="zh-CN" sz="2400" b="1" dirty="0">
                    <a:solidFill>
                      <a:srgbClr val="FF0000"/>
                    </a:solidFill>
                    <a:latin typeface="Calibri" charset="0"/>
                    <a:ea typeface="Calibri" charset="0"/>
                    <a:cs typeface="Calibri" charset="0"/>
                  </a:rPr>
                  <a:t>:</a:t>
                </a:r>
                <a:r>
                  <a:rPr lang="zh-CN" altLang="en-US" sz="2400" b="1" dirty="0">
                    <a:solidFill>
                      <a:srgbClr val="FF0000"/>
                    </a:solidFill>
                    <a:latin typeface="Calibri" charset="0"/>
                    <a:ea typeface="Calibri" charset="0"/>
                    <a:cs typeface="Calibri" charset="0"/>
                  </a:rPr>
                  <a:t> </a:t>
                </a:r>
                <a:r>
                  <a:rPr lang="en-US" altLang="zh-CN" sz="2400" dirty="0">
                    <a:latin typeface="Calibri" charset="0"/>
                    <a:ea typeface="Calibri" charset="0"/>
                    <a:cs typeface="Calibri" charset="0"/>
                  </a:rPr>
                  <a:t>revert</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to</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the</a:t>
                </a:r>
                <a:r>
                  <a:rPr lang="zh-CN" altLang="en-US" sz="2400" dirty="0">
                    <a:latin typeface="Calibri" charset="0"/>
                    <a:ea typeface="Calibri" charset="0"/>
                    <a:cs typeface="Calibri" charset="0"/>
                  </a:rPr>
                  <a:t> </a:t>
                </a:r>
                <a:r>
                  <a:rPr lang="en-US" altLang="zh-CN" sz="2400" dirty="0">
                    <a:latin typeface="Calibri" charset="0"/>
                    <a:ea typeface="Calibri" charset="0"/>
                    <a:cs typeface="Calibri" charset="0"/>
                  </a:rPr>
                  <a:t>previous</a:t>
                </a:r>
                <a:r>
                  <a:rPr lang="en-US" altLang="zh-CN" sz="2400" dirty="0">
                    <a:ea typeface="Cambria Math" panose="02040503050406030204" pitchFamily="18" charset="0"/>
                    <a:cs typeface="Calibri" charset="0"/>
                  </a:rPr>
                  <a:t> </a:t>
                </a:r>
                <a14:m>
                  <m:oMath xmlns:m="http://schemas.openxmlformats.org/officeDocument/2006/math">
                    <m:r>
                      <a:rPr lang="en-US" altLang="zh-CN" sz="2400" b="1" i="1">
                        <a:solidFill>
                          <a:srgbClr val="FF0000"/>
                        </a:solidFill>
                        <a:latin typeface="Cambria Math" panose="02040503050406030204" pitchFamily="18" charset="0"/>
                        <a:ea typeface="Cambria Math" panose="02040503050406030204" pitchFamily="18" charset="0"/>
                        <a:cs typeface="Calibri" charset="0"/>
                      </a:rPr>
                      <m:t>ℒ</m:t>
                    </m:r>
                    <m:r>
                      <a:rPr lang="en-US" altLang="zh-CN" sz="2400" baseline="-25000">
                        <a:solidFill>
                          <a:srgbClr val="FF0000"/>
                        </a:solidFill>
                        <a:latin typeface="Cambria Math" panose="02040503050406030204" pitchFamily="18" charset="0"/>
                        <a:ea typeface="Cambria Math" panose="02040503050406030204" pitchFamily="18" charset="0"/>
                        <a:cs typeface="Calibri" charset="0"/>
                      </a:rPr>
                      <m:t>1</m:t>
                    </m:r>
                  </m:oMath>
                </a14:m>
                <a:r>
                  <a:rPr lang="zh-CN" altLang="en-US" sz="2400" b="1" dirty="0">
                    <a:latin typeface="Calibri" charset="0"/>
                    <a:ea typeface="Calibri" charset="0"/>
                    <a:cs typeface="Calibri" charset="0"/>
                  </a:rPr>
                  <a:t> </a:t>
                </a:r>
                <a:endParaRPr lang="en" altLang="zh-CN" sz="2400" b="1" dirty="0">
                  <a:solidFill>
                    <a:srgbClr val="FF0000"/>
                  </a:solidFill>
                  <a:latin typeface="Calibri" charset="0"/>
                  <a:ea typeface="Calibri" charset="0"/>
                  <a:cs typeface="Calibri" charset="0"/>
                </a:endParaRPr>
              </a:p>
            </p:txBody>
          </p:sp>
        </mc:Choice>
        <mc:Fallback xmlns="">
          <p:sp>
            <p:nvSpPr>
              <p:cNvPr id="7" name="矩形 6">
                <a:extLst>
                  <a:ext uri="{FF2B5EF4-FFF2-40B4-BE49-F238E27FC236}">
                    <a16:creationId xmlns:a16="http://schemas.microsoft.com/office/drawing/2014/main" id="{BF832D9B-B83F-814C-A56E-8B269576D418}"/>
                  </a:ext>
                </a:extLst>
              </p:cNvPr>
              <p:cNvSpPr>
                <a:spLocks noRot="1" noChangeAspect="1" noMove="1" noResize="1" noEditPoints="1" noAdjustHandles="1" noChangeArrowheads="1" noChangeShapeType="1" noTextEdit="1"/>
              </p:cNvSpPr>
              <p:nvPr/>
            </p:nvSpPr>
            <p:spPr>
              <a:xfrm>
                <a:off x="5596466" y="1682652"/>
                <a:ext cx="5630003" cy="461665"/>
              </a:xfrm>
              <a:prstGeom prst="rect">
                <a:avLst/>
              </a:prstGeom>
              <a:blipFill>
                <a:blip r:embed="rId7"/>
                <a:stretch>
                  <a:fillRect l="-1802" t="-8108" b="-2973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DD1C36B8-F8DF-E84C-8DF9-C586A836C0AD}"/>
              </a:ext>
            </a:extLst>
          </p:cNvPr>
          <p:cNvSpPr/>
          <p:nvPr/>
        </p:nvSpPr>
        <p:spPr>
          <a:xfrm>
            <a:off x="8469427" y="3354221"/>
            <a:ext cx="2850471" cy="830997"/>
          </a:xfrm>
          <a:prstGeom prst="rect">
            <a:avLst/>
          </a:prstGeom>
        </p:spPr>
        <p:txBody>
          <a:bodyPr wrap="square">
            <a:spAutoFit/>
          </a:bodyPr>
          <a:lstStyle/>
          <a:p>
            <a:r>
              <a:rPr kumimoji="1" lang="en-US" altLang="zh-CN" sz="2400" b="1" dirty="0">
                <a:solidFill>
                  <a:srgbClr val="FF0000"/>
                </a:solidFill>
              </a:rPr>
              <a:t>This is a function for AMOLA (C-Lv5)</a:t>
            </a:r>
            <a:endParaRPr lang="zh-CN" altLang="en-US" sz="2400" b="1" dirty="0">
              <a:solidFill>
                <a:srgbClr val="FF0000"/>
              </a:solidFill>
            </a:endParaRPr>
          </a:p>
        </p:txBody>
      </p:sp>
      <p:grpSp>
        <p:nvGrpSpPr>
          <p:cNvPr id="9" name="群組 8">
            <a:extLst>
              <a:ext uri="{FF2B5EF4-FFF2-40B4-BE49-F238E27FC236}">
                <a16:creationId xmlns:a16="http://schemas.microsoft.com/office/drawing/2014/main" id="{2D63C118-C980-44F4-86CF-4F67E45B475E}"/>
              </a:ext>
            </a:extLst>
          </p:cNvPr>
          <p:cNvGrpSpPr/>
          <p:nvPr/>
        </p:nvGrpSpPr>
        <p:grpSpPr>
          <a:xfrm>
            <a:off x="374335" y="435988"/>
            <a:ext cx="11749085" cy="5093987"/>
            <a:chOff x="374335" y="435988"/>
            <a:chExt cx="11749085" cy="5093987"/>
          </a:xfrm>
        </p:grpSpPr>
        <p:grpSp>
          <p:nvGrpSpPr>
            <p:cNvPr id="5" name="群組 4">
              <a:extLst>
                <a:ext uri="{FF2B5EF4-FFF2-40B4-BE49-F238E27FC236}">
                  <a16:creationId xmlns:a16="http://schemas.microsoft.com/office/drawing/2014/main" id="{FCD86E5F-C2A7-4EDE-9CC5-63F1EF2D0216}"/>
                </a:ext>
              </a:extLst>
            </p:cNvPr>
            <p:cNvGrpSpPr/>
            <p:nvPr/>
          </p:nvGrpSpPr>
          <p:grpSpPr>
            <a:xfrm>
              <a:off x="374335" y="1913484"/>
              <a:ext cx="5579962" cy="3616491"/>
              <a:chOff x="5904903" y="2411660"/>
              <a:chExt cx="5059708" cy="3109446"/>
            </a:xfrm>
          </p:grpSpPr>
          <p:pic>
            <p:nvPicPr>
              <p:cNvPr id="17" name="图片 9">
                <a:extLst>
                  <a:ext uri="{FF2B5EF4-FFF2-40B4-BE49-F238E27FC236}">
                    <a16:creationId xmlns:a16="http://schemas.microsoft.com/office/drawing/2014/main" id="{86BC5594-2C58-49A7-8465-D3CCACD53A7F}"/>
                  </a:ext>
                </a:extLst>
              </p:cNvPr>
              <p:cNvPicPr>
                <a:picLocks noChangeAspect="1"/>
              </p:cNvPicPr>
              <p:nvPr/>
            </p:nvPicPr>
            <p:blipFill rotWithShape="1">
              <a:blip r:embed="rId8"/>
              <a:srcRect t="-5140" b="-2825"/>
              <a:stretch/>
            </p:blipFill>
            <p:spPr>
              <a:xfrm>
                <a:off x="5904903" y="2411660"/>
                <a:ext cx="1631250" cy="3109446"/>
              </a:xfrm>
              <a:prstGeom prst="rect">
                <a:avLst/>
              </a:prstGeom>
            </p:spPr>
          </p:pic>
          <p:pic>
            <p:nvPicPr>
              <p:cNvPr id="18" name="图片 11">
                <a:extLst>
                  <a:ext uri="{FF2B5EF4-FFF2-40B4-BE49-F238E27FC236}">
                    <a16:creationId xmlns:a16="http://schemas.microsoft.com/office/drawing/2014/main" id="{76B6CFBA-DE79-4AF9-89D2-BB13B564279A}"/>
                  </a:ext>
                </a:extLst>
              </p:cNvPr>
              <p:cNvPicPr>
                <a:picLocks noChangeAspect="1"/>
              </p:cNvPicPr>
              <p:nvPr/>
            </p:nvPicPr>
            <p:blipFill>
              <a:blip r:embed="rId9"/>
              <a:stretch>
                <a:fillRect/>
              </a:stretch>
            </p:blipFill>
            <p:spPr>
              <a:xfrm>
                <a:off x="7535506" y="2552651"/>
                <a:ext cx="3429105" cy="2880000"/>
              </a:xfrm>
              <a:prstGeom prst="rect">
                <a:avLst/>
              </a:prstGeom>
            </p:spPr>
          </p:pic>
        </p:grpSp>
        <p:pic>
          <p:nvPicPr>
            <p:cNvPr id="8" name="圖片 7">
              <a:extLst>
                <a:ext uri="{FF2B5EF4-FFF2-40B4-BE49-F238E27FC236}">
                  <a16:creationId xmlns:a16="http://schemas.microsoft.com/office/drawing/2014/main" id="{19362F41-5C29-412E-9111-4B5FC4E4CCFB}"/>
                </a:ext>
              </a:extLst>
            </p:cNvPr>
            <p:cNvPicPr>
              <a:picLocks noChangeAspect="1"/>
            </p:cNvPicPr>
            <p:nvPr/>
          </p:nvPicPr>
          <p:blipFill rotWithShape="1">
            <a:blip r:embed="rId10"/>
            <a:srcRect t="12939" b="10455"/>
            <a:stretch/>
          </p:blipFill>
          <p:spPr>
            <a:xfrm>
              <a:off x="5097780" y="435988"/>
              <a:ext cx="7025640" cy="1949468"/>
            </a:xfrm>
            <a:prstGeom prst="rect">
              <a:avLst/>
            </a:prstGeom>
          </p:spPr>
        </p:pic>
      </p:grpSp>
    </p:spTree>
    <p:custDataLst>
      <p:tags r:id="rId1"/>
    </p:custDataLst>
    <p:extLst>
      <p:ext uri="{BB962C8B-B14F-4D97-AF65-F5344CB8AC3E}">
        <p14:creationId xmlns:p14="http://schemas.microsoft.com/office/powerpoint/2010/main" val="423647829"/>
      </p:ext>
    </p:extLst>
  </p:cSld>
  <p:clrMapOvr>
    <a:masterClrMapping/>
  </p:clrMapOvr>
  <mc:AlternateContent xmlns:mc="http://schemas.openxmlformats.org/markup-compatibility/2006" xmlns:p14="http://schemas.microsoft.com/office/powerpoint/2010/main">
    <mc:Choice Requires="p14">
      <p:transition p14:dur="0" advTm="102018"/>
    </mc:Choice>
    <mc:Fallback xmlns="">
      <p:transition advTm="102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0133C52-EF15-4CF1-B390-D374BC9AB1AA}" type="slidenum">
              <a:rPr lang="zh-CN" altLang="en-US" smtClean="0"/>
              <a:t>23</a:t>
            </a:fld>
            <a:endParaRPr lang="zh-CN" altLang="en-US"/>
          </a:p>
        </p:txBody>
      </p:sp>
      <p:sp>
        <p:nvSpPr>
          <p:cNvPr id="16" name="内容占位符 2">
            <a:extLst>
              <a:ext uri="{FF2B5EF4-FFF2-40B4-BE49-F238E27FC236}">
                <a16:creationId xmlns:a16="http://schemas.microsoft.com/office/drawing/2014/main" id="{E36A97C1-FAA3-244F-840E-A12D7476BF5A}"/>
              </a:ext>
            </a:extLst>
          </p:cNvPr>
          <p:cNvSpPr txBox="1">
            <a:spLocks/>
          </p:cNvSpPr>
          <p:nvPr/>
        </p:nvSpPr>
        <p:spPr>
          <a:xfrm>
            <a:off x="3009900" y="165898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p:sp>
        <p:nvSpPr>
          <p:cNvPr id="12" name="内容占位符 2">
            <a:extLst>
              <a:ext uri="{FF2B5EF4-FFF2-40B4-BE49-F238E27FC236}">
                <a16:creationId xmlns:a16="http://schemas.microsoft.com/office/drawing/2014/main" id="{F5BCC4A1-5E60-984A-BE33-7415DD2B4998}"/>
              </a:ext>
            </a:extLst>
          </p:cNvPr>
          <p:cNvSpPr txBox="1">
            <a:spLocks/>
          </p:cNvSpPr>
          <p:nvPr/>
        </p:nvSpPr>
        <p:spPr>
          <a:xfrm>
            <a:off x="3124200" y="1773284"/>
            <a:ext cx="6428168" cy="3600146"/>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42900" lvl="1" indent="0">
              <a:buNone/>
              <a:defRPr/>
            </a:pPr>
            <a:endParaRPr lang="en-US" altLang="zh-CN" sz="15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500" dirty="0">
              <a:solidFill>
                <a:sysClr val="windowText" lastClr="000000">
                  <a:lumMod val="75000"/>
                  <a:lumOff val="25000"/>
                </a:sysClr>
              </a:solidFill>
            </a:endParaRP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EA03A090-A6CA-DB4B-B108-1E63536178B8}"/>
                  </a:ext>
                </a:extLst>
              </p:cNvPr>
              <p:cNvSpPr txBox="1">
                <a:spLocks/>
              </p:cNvSpPr>
              <p:nvPr/>
            </p:nvSpPr>
            <p:spPr>
              <a:xfrm>
                <a:off x="5605917" y="5341726"/>
                <a:ext cx="5747883" cy="873797"/>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000" b="1" kern="1200" baseline="0">
                    <a:solidFill>
                      <a:schemeClr val="tx1">
                        <a:lumMod val="75000"/>
                        <a:lumOff val="25000"/>
                      </a:schemeClr>
                    </a:solidFill>
                    <a:latin typeface="Times New Roman" pitchFamily="18" charset="0"/>
                    <a:ea typeface="华文楷体" pitchFamily="2" charset="-122"/>
                    <a:cs typeface="+mn-cs"/>
                  </a:defRPr>
                </a:lvl1pPr>
                <a:lvl2pPr marL="742950" indent="-285750" algn="l" defTabSz="914400" rtl="0" eaLnBrk="1" latinLnBrk="0" hangingPunct="1">
                  <a:spcBef>
                    <a:spcPct val="20000"/>
                  </a:spcBef>
                  <a:buFont typeface="Courier New" pitchFamily="49" charset="0"/>
                  <a:buChar char="o"/>
                  <a:defRPr sz="2400" b="0" kern="1200" baseline="0">
                    <a:solidFill>
                      <a:schemeClr val="tx1">
                        <a:lumMod val="75000"/>
                        <a:lumOff val="25000"/>
                      </a:schemeClr>
                    </a:solidFill>
                    <a:latin typeface="Times New Roman" pitchFamily="18" charset="0"/>
                    <a:ea typeface="华文楷体" pitchFamily="2" charset="-122"/>
                    <a:cs typeface="+mn-cs"/>
                  </a:defRPr>
                </a:lvl2pPr>
                <a:lvl3pPr marL="1143000" indent="-228600" algn="l" defTabSz="914400" rtl="0" eaLnBrk="1" latinLnBrk="0" hangingPunct="1">
                  <a:spcBef>
                    <a:spcPct val="20000"/>
                  </a:spcBef>
                  <a:buFont typeface="Arial" pitchFamily="34" charset="0"/>
                  <a:buChar char="•"/>
                  <a:defRPr sz="2000" b="0" kern="1200" baseline="0">
                    <a:solidFill>
                      <a:schemeClr val="tx1">
                        <a:lumMod val="75000"/>
                        <a:lumOff val="25000"/>
                      </a:schemeClr>
                    </a:solidFill>
                    <a:latin typeface="Times New Roman" pitchFamily="18" charset="0"/>
                    <a:ea typeface="华文楷体" pitchFamily="2" charset="-122"/>
                    <a:cs typeface="+mn-cs"/>
                  </a:defRPr>
                </a:lvl3pPr>
                <a:lvl4pPr marL="1600200" indent="-228600" algn="l" defTabSz="914400" rtl="0" eaLnBrk="1" latinLnBrk="0" hangingPunct="1">
                  <a:spcBef>
                    <a:spcPct val="20000"/>
                  </a:spcBef>
                  <a:buFont typeface="Courier New" pitchFamily="49" charset="0"/>
                  <a:buChar char="o"/>
                  <a:defRPr sz="1600" b="0" kern="1200" baseline="0">
                    <a:solidFill>
                      <a:schemeClr val="tx1">
                        <a:lumMod val="75000"/>
                        <a:lumOff val="25000"/>
                      </a:schemeClr>
                    </a:solidFill>
                    <a:latin typeface="Times New Roman" pitchFamily="18" charset="0"/>
                    <a:ea typeface="华文楷体" pitchFamily="2" charset="-122"/>
                    <a:cs typeface="+mn-cs"/>
                  </a:defRPr>
                </a:lvl4pPr>
                <a:lvl5pPr marL="2057400" indent="-228600" algn="l" defTabSz="914400" rtl="0" eaLnBrk="1" latinLnBrk="0" hangingPunct="1">
                  <a:spcBef>
                    <a:spcPct val="20000"/>
                  </a:spcBef>
                  <a:buFont typeface="Arial" pitchFamily="34" charset="0"/>
                  <a:buChar char="•"/>
                  <a:defRPr sz="1600" b="0" kern="1200" baseline="0">
                    <a:solidFill>
                      <a:schemeClr val="tx1">
                        <a:lumMod val="75000"/>
                        <a:lumOff val="25000"/>
                      </a:schemeClr>
                    </a:solidFill>
                    <a:latin typeface="Times New Roman" pitchFamily="18" charset="0"/>
                    <a:ea typeface="华文楷体" pitchFamily="2" charset="-122"/>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buNone/>
                  <a:defRPr/>
                </a:pPr>
                <a:r>
                  <a:rPr lang="en-US" altLang="zh-CN" dirty="0">
                    <a:solidFill>
                      <a:schemeClr val="tx1"/>
                    </a:solidFill>
                    <a:latin typeface="Calibri" charset="0"/>
                    <a:ea typeface="Calibri" charset="0"/>
                    <a:cs typeface="Calibri" charset="0"/>
                  </a:rPr>
                  <a:t>Refinement</a:t>
                </a:r>
                <a:r>
                  <a:rPr lang="zh-CN" altLang="en-US" b="1" dirty="0">
                    <a:solidFill>
                      <a:srgbClr val="FF0000"/>
                    </a:solidFill>
                    <a:latin typeface="Calibri" charset="0"/>
                    <a:ea typeface="Calibri" charset="0"/>
                    <a:cs typeface="Calibri" charset="0"/>
                  </a:rPr>
                  <a:t> </a:t>
                </a:r>
                <a14:m>
                  <m:oMath xmlns:m="http://schemas.openxmlformats.org/officeDocument/2006/math">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3</m:t>
                    </m:r>
                  </m:oMath>
                </a14:m>
                <a:r>
                  <a:rPr lang="zh-CN" altLang="en-US" b="1" dirty="0">
                    <a:solidFill>
                      <a:srgbClr val="FF0000"/>
                    </a:solidFill>
                    <a:latin typeface="Calibri" charset="0"/>
                    <a:ea typeface="Calibri" charset="0"/>
                    <a:cs typeface="Calibri" charset="0"/>
                  </a:rPr>
                  <a:t> </a:t>
                </a:r>
                <a:r>
                  <a:rPr lang="en-US" altLang="zh-CN" b="1" dirty="0">
                    <a:solidFill>
                      <a:srgbClr val="FF0000"/>
                    </a:solidFill>
                    <a:latin typeface="Calibri" charset="0"/>
                    <a:ea typeface="Calibri" charset="0"/>
                    <a:cs typeface="Calibri" charset="0"/>
                  </a:rPr>
                  <a:t>:</a:t>
                </a:r>
                <a:r>
                  <a:rPr lang="zh-CN" altLang="en-US" b="1" dirty="0">
                    <a:solidFill>
                      <a:srgbClr val="FF0000"/>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replace</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the leaf</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node with a new one which</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considers</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only</a:t>
                </a:r>
                <a:r>
                  <a:rPr lang="zh-CN" altLang="en-US" dirty="0">
                    <a:solidFill>
                      <a:schemeClr val="tx1"/>
                    </a:solidFill>
                    <a:latin typeface="Calibri" charset="0"/>
                    <a:ea typeface="Calibri" charset="0"/>
                    <a:cs typeface="Calibri" charset="0"/>
                  </a:rPr>
                  <a:t> </a:t>
                </a:r>
                <a:r>
                  <a:rPr lang="en-US" altLang="zh-CN" dirty="0">
                    <a:solidFill>
                      <a:srgbClr val="FF0000"/>
                    </a:solidFill>
                    <a:latin typeface="Calibri" charset="0"/>
                    <a:ea typeface="Calibri" charset="0"/>
                    <a:cs typeface="Calibri" charset="0"/>
                  </a:rPr>
                  <a:t>text</a:t>
                </a:r>
                <a:r>
                  <a:rPr lang="zh-CN" altLang="en-US" dirty="0">
                    <a:solidFill>
                      <a:schemeClr val="tx1"/>
                    </a:solidFill>
                    <a:latin typeface="Calibri" charset="0"/>
                    <a:ea typeface="Calibri" charset="0"/>
                    <a:cs typeface="Calibri" charset="0"/>
                  </a:rPr>
                  <a:t> </a:t>
                </a:r>
                <a:r>
                  <a:rPr lang="en-US" altLang="zh-CN" dirty="0">
                    <a:solidFill>
                      <a:schemeClr val="tx1"/>
                    </a:solidFill>
                    <a:latin typeface="Calibri" charset="0"/>
                    <a:ea typeface="Calibri" charset="0"/>
                    <a:cs typeface="Calibri" charset="0"/>
                  </a:rPr>
                  <a:t>attribute</a:t>
                </a:r>
                <a:r>
                  <a:rPr lang="zh-CN" altLang="en-US" b="1" dirty="0">
                    <a:solidFill>
                      <a:srgbClr val="FF0000"/>
                    </a:solidFill>
                    <a:latin typeface="Calibri" charset="0"/>
                    <a:ea typeface="Calibri" charset="0"/>
                    <a:cs typeface="Calibri" charset="0"/>
                  </a:rPr>
                  <a:t> </a:t>
                </a:r>
                <a:endParaRPr lang="en-US" altLang="zh-CN" sz="1800" dirty="0">
                  <a:solidFill>
                    <a:sysClr val="windowText" lastClr="000000">
                      <a:lumMod val="75000"/>
                      <a:lumOff val="25000"/>
                    </a:sysClr>
                  </a:solidFill>
                  <a:ea typeface="楷体" panose="02010609060101010101" pitchFamily="49" charset="-122"/>
                  <a:cs typeface="Times New Roman" panose="02020603050405020304" pitchFamily="18" charset="0"/>
                </a:endParaRPr>
              </a:p>
              <a:p>
                <a:pPr lvl="1">
                  <a:defRPr/>
                </a:pPr>
                <a:endParaRPr lang="en-US" altLang="zh-CN" sz="1800" dirty="0">
                  <a:solidFill>
                    <a:sysClr val="windowText" lastClr="000000">
                      <a:lumMod val="75000"/>
                      <a:lumOff val="25000"/>
                    </a:sysClr>
                  </a:solidFill>
                </a:endParaRPr>
              </a:p>
            </p:txBody>
          </p:sp>
        </mc:Choice>
        <mc:Fallback xmlns="">
          <p:sp>
            <p:nvSpPr>
              <p:cNvPr id="14" name="内容占位符 2">
                <a:extLst>
                  <a:ext uri="{FF2B5EF4-FFF2-40B4-BE49-F238E27FC236}">
                    <a16:creationId xmlns:a16="http://schemas.microsoft.com/office/drawing/2014/main" id="{EA03A090-A6CA-DB4B-B108-1E63536178B8}"/>
                  </a:ext>
                </a:extLst>
              </p:cNvPr>
              <p:cNvSpPr txBox="1">
                <a:spLocks noRot="1" noChangeAspect="1" noMove="1" noResize="1" noEditPoints="1" noAdjustHandles="1" noChangeArrowheads="1" noChangeShapeType="1" noTextEdit="1"/>
              </p:cNvSpPr>
              <p:nvPr/>
            </p:nvSpPr>
            <p:spPr>
              <a:xfrm>
                <a:off x="5605917" y="5341726"/>
                <a:ext cx="5747883" cy="873797"/>
              </a:xfrm>
              <a:prstGeom prst="rect">
                <a:avLst/>
              </a:prstGeom>
              <a:blipFill>
                <a:blip r:embed="rId4"/>
                <a:stretch>
                  <a:fillRect l="-1762" t="-5797" r="-881" b="-724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A95218F-87E3-564F-865A-4DFEEF3DCB70}"/>
              </a:ext>
            </a:extLst>
          </p:cNvPr>
          <p:cNvPicPr>
            <a:picLocks noChangeAspect="1"/>
          </p:cNvPicPr>
          <p:nvPr/>
        </p:nvPicPr>
        <p:blipFill>
          <a:blip r:embed="rId5"/>
          <a:stretch>
            <a:fillRect/>
          </a:stretch>
        </p:blipFill>
        <p:spPr>
          <a:xfrm>
            <a:off x="1322770" y="2729677"/>
            <a:ext cx="6858000" cy="2043582"/>
          </a:xfrm>
          <a:prstGeom prst="rect">
            <a:avLst/>
          </a:prstGeom>
        </p:spPr>
      </p:pic>
      <p:sp>
        <p:nvSpPr>
          <p:cNvPr id="10" name="矩形 9">
            <a:extLst>
              <a:ext uri="{FF2B5EF4-FFF2-40B4-BE49-F238E27FC236}">
                <a16:creationId xmlns:a16="http://schemas.microsoft.com/office/drawing/2014/main" id="{0056EB3D-AD0C-B54D-AD8C-EF3AD4F85626}"/>
              </a:ext>
            </a:extLst>
          </p:cNvPr>
          <p:cNvSpPr/>
          <p:nvPr/>
        </p:nvSpPr>
        <p:spPr>
          <a:xfrm>
            <a:off x="1322771" y="2556274"/>
            <a:ext cx="183832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5" name="矩形 14">
            <a:extLst>
              <a:ext uri="{FF2B5EF4-FFF2-40B4-BE49-F238E27FC236}">
                <a16:creationId xmlns:a16="http://schemas.microsoft.com/office/drawing/2014/main" id="{FDDBBD1A-EDE3-A049-8165-424D1DA58345}"/>
              </a:ext>
            </a:extLst>
          </p:cNvPr>
          <p:cNvSpPr/>
          <p:nvPr/>
        </p:nvSpPr>
        <p:spPr>
          <a:xfrm>
            <a:off x="6342446" y="2556273"/>
            <a:ext cx="1751393"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矩形 10">
            <a:extLst>
              <a:ext uri="{FF2B5EF4-FFF2-40B4-BE49-F238E27FC236}">
                <a16:creationId xmlns:a16="http://schemas.microsoft.com/office/drawing/2014/main" id="{F4704138-AB6B-834A-A008-CA97652FE3D0}"/>
              </a:ext>
            </a:extLst>
          </p:cNvPr>
          <p:cNvSpPr/>
          <p:nvPr/>
        </p:nvSpPr>
        <p:spPr>
          <a:xfrm>
            <a:off x="3155731" y="2556273"/>
            <a:ext cx="1576991" cy="2142974"/>
          </a:xfrm>
          <a:prstGeom prst="rect">
            <a:avLst/>
          </a:prstGeom>
          <a:solidFill>
            <a:schemeClr val="accent6">
              <a:lumMod val="60000"/>
              <a:lumOff val="40000"/>
              <a:alpha val="92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a:extLst>
              <a:ext uri="{FF2B5EF4-FFF2-40B4-BE49-F238E27FC236}">
                <a16:creationId xmlns:a16="http://schemas.microsoft.com/office/drawing/2014/main" id="{F73BCFBD-264F-0846-8159-4666520CC259}"/>
              </a:ext>
            </a:extLst>
          </p:cNvPr>
          <p:cNvSpPr/>
          <p:nvPr/>
        </p:nvSpPr>
        <p:spPr>
          <a:xfrm>
            <a:off x="4742246" y="2556273"/>
            <a:ext cx="1590675" cy="214297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17" name="标题 1">
                <a:extLst>
                  <a:ext uri="{FF2B5EF4-FFF2-40B4-BE49-F238E27FC236}">
                    <a16:creationId xmlns:a16="http://schemas.microsoft.com/office/drawing/2014/main" id="{5030BE6E-7844-2E41-9A02-66AFE2092712}"/>
                  </a:ext>
                </a:extLst>
              </p:cNvPr>
              <p:cNvSpPr>
                <a:spLocks noGrp="1"/>
              </p:cNvSpPr>
              <p:nvPr>
                <p:ph type="title"/>
              </p:nvPr>
            </p:nvSpPr>
            <p:spPr>
              <a:xfrm>
                <a:off x="838200" y="365125"/>
                <a:ext cx="10515600" cy="1325563"/>
              </a:xfrm>
            </p:spPr>
            <p:txBody>
              <a:bodyPr/>
              <a:lstStyle/>
              <a:p>
                <a:r>
                  <a:rPr kumimoji="1" lang="en-US" altLang="zh-CN" dirty="0"/>
                  <a:t>Refine again to</a:t>
                </a:r>
                <a14:m>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cs typeface="Calibri" charset="0"/>
                      </a:rPr>
                      <m:t> </m:t>
                    </m:r>
                    <m:r>
                      <a:rPr lang="en-US" altLang="zh-CN" b="1" i="1">
                        <a:solidFill>
                          <a:srgbClr val="FF0000"/>
                        </a:solidFill>
                        <a:latin typeface="Cambria Math" panose="02040503050406030204" pitchFamily="18" charset="0"/>
                        <a:ea typeface="Cambria Math" panose="02040503050406030204" pitchFamily="18" charset="0"/>
                        <a:cs typeface="Calibri" charset="0"/>
                      </a:rPr>
                      <m:t>ℒ</m:t>
                    </m:r>
                    <m:r>
                      <a:rPr lang="en-US" altLang="zh-CN" baseline="-25000">
                        <a:solidFill>
                          <a:srgbClr val="FF0000"/>
                        </a:solidFill>
                        <a:latin typeface="Cambria Math" panose="02040503050406030204" pitchFamily="18" charset="0"/>
                        <a:ea typeface="Cambria Math" panose="02040503050406030204" pitchFamily="18" charset="0"/>
                        <a:cs typeface="Calibri" charset="0"/>
                      </a:rPr>
                      <m:t>3</m:t>
                    </m:r>
                  </m:oMath>
                </a14:m>
                <a:endParaRPr kumimoji="1" lang="zh-CN" altLang="en-US" dirty="0"/>
              </a:p>
            </p:txBody>
          </p:sp>
        </mc:Choice>
        <mc:Fallback xmlns="">
          <p:sp>
            <p:nvSpPr>
              <p:cNvPr id="17" name="标题 1">
                <a:extLst>
                  <a:ext uri="{FF2B5EF4-FFF2-40B4-BE49-F238E27FC236}">
                    <a16:creationId xmlns:a16="http://schemas.microsoft.com/office/drawing/2014/main" id="{5030BE6E-7844-2E41-9A02-66AFE2092712}"/>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6"/>
                <a:stretch>
                  <a:fillRect l="-229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5E32AC1-61E0-F84B-AE86-B5EAF023B704}"/>
              </a:ext>
            </a:extLst>
          </p:cNvPr>
          <p:cNvPicPr>
            <a:picLocks noChangeAspect="1"/>
          </p:cNvPicPr>
          <p:nvPr/>
        </p:nvPicPr>
        <p:blipFill rotWithShape="1">
          <a:blip r:embed="rId7"/>
          <a:srcRect b="43759"/>
          <a:stretch/>
        </p:blipFill>
        <p:spPr>
          <a:xfrm>
            <a:off x="998445" y="5076875"/>
            <a:ext cx="1631250" cy="1619737"/>
          </a:xfrm>
          <a:prstGeom prst="rect">
            <a:avLst/>
          </a:prstGeom>
        </p:spPr>
      </p:pic>
      <p:pic>
        <p:nvPicPr>
          <p:cNvPr id="19" name="图片 18">
            <a:extLst>
              <a:ext uri="{FF2B5EF4-FFF2-40B4-BE49-F238E27FC236}">
                <a16:creationId xmlns:a16="http://schemas.microsoft.com/office/drawing/2014/main" id="{5ACE30CC-1A07-A94A-AA6A-199A8013729B}"/>
              </a:ext>
            </a:extLst>
          </p:cNvPr>
          <p:cNvPicPr>
            <a:picLocks noChangeAspect="1"/>
          </p:cNvPicPr>
          <p:nvPr/>
        </p:nvPicPr>
        <p:blipFill rotWithShape="1">
          <a:blip r:embed="rId8"/>
          <a:srcRect b="43219"/>
          <a:stretch/>
        </p:blipFill>
        <p:spPr>
          <a:xfrm>
            <a:off x="2607394" y="5067608"/>
            <a:ext cx="2165581" cy="1635307"/>
          </a:xfrm>
          <a:prstGeom prst="rect">
            <a:avLst/>
          </a:prstGeom>
        </p:spPr>
      </p:pic>
      <p:sp>
        <p:nvSpPr>
          <p:cNvPr id="20" name="矩形 19">
            <a:extLst>
              <a:ext uri="{FF2B5EF4-FFF2-40B4-BE49-F238E27FC236}">
                <a16:creationId xmlns:a16="http://schemas.microsoft.com/office/drawing/2014/main" id="{571099ED-05ED-1A47-A661-9325A44CA676}"/>
              </a:ext>
            </a:extLst>
          </p:cNvPr>
          <p:cNvSpPr/>
          <p:nvPr/>
        </p:nvSpPr>
        <p:spPr>
          <a:xfrm>
            <a:off x="986480" y="4293324"/>
            <a:ext cx="2023420" cy="479935"/>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圖片 4">
            <a:extLst>
              <a:ext uri="{FF2B5EF4-FFF2-40B4-BE49-F238E27FC236}">
                <a16:creationId xmlns:a16="http://schemas.microsoft.com/office/drawing/2014/main" id="{046E40A4-6D41-4A13-8D20-29643126BC7B}"/>
              </a:ext>
            </a:extLst>
          </p:cNvPr>
          <p:cNvPicPr>
            <a:picLocks noChangeAspect="1"/>
          </p:cNvPicPr>
          <p:nvPr/>
        </p:nvPicPr>
        <p:blipFill rotWithShape="1">
          <a:blip r:embed="rId9"/>
          <a:srcRect l="1594" t="7249" r="1656" b="35130"/>
          <a:stretch/>
        </p:blipFill>
        <p:spPr>
          <a:xfrm>
            <a:off x="5401637" y="846317"/>
            <a:ext cx="5686158" cy="1505105"/>
          </a:xfrm>
          <a:prstGeom prst="rect">
            <a:avLst/>
          </a:prstGeom>
        </p:spPr>
      </p:pic>
    </p:spTree>
    <p:custDataLst>
      <p:tags r:id="rId1"/>
    </p:custDataLst>
    <p:extLst>
      <p:ext uri="{BB962C8B-B14F-4D97-AF65-F5344CB8AC3E}">
        <p14:creationId xmlns:p14="http://schemas.microsoft.com/office/powerpoint/2010/main" val="3369823331"/>
      </p:ext>
    </p:extLst>
  </p:cSld>
  <p:clrMapOvr>
    <a:masterClrMapping/>
  </p:clrMapOvr>
  <mc:AlternateContent xmlns:mc="http://schemas.openxmlformats.org/markup-compatibility/2006" xmlns:p14="http://schemas.microsoft.com/office/powerpoint/2010/main">
    <mc:Choice Requires="p14">
      <p:transition p14:dur="0" advTm="102018"/>
    </mc:Choice>
    <mc:Fallback xmlns="">
      <p:transition advTm="10201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3D63F-38DF-984E-B346-BAF04DE024AF}"/>
              </a:ext>
            </a:extLst>
          </p:cNvPr>
          <p:cNvSpPr>
            <a:spLocks noGrp="1"/>
          </p:cNvSpPr>
          <p:nvPr>
            <p:ph type="title"/>
          </p:nvPr>
        </p:nvSpPr>
        <p:spPr/>
        <p:txBody>
          <a:bodyPr/>
          <a:lstStyle/>
          <a:p>
            <a:r>
              <a:rPr kumimoji="1" lang="en-US" altLang="zh-CN" dirty="0"/>
              <a:t>APE</a:t>
            </a:r>
            <a:r>
              <a:rPr kumimoji="1" lang="zh-CN" altLang="en-US" dirty="0"/>
              <a:t> </a:t>
            </a:r>
            <a:r>
              <a:rPr kumimoji="1" lang="en-US" altLang="zh-CN" dirty="0"/>
              <a:t>modeling</a:t>
            </a:r>
            <a:r>
              <a:rPr kumimoji="1" lang="zh-CN" altLang="en-US" dirty="0"/>
              <a:t> </a:t>
            </a:r>
            <a:r>
              <a:rPr kumimoji="1" lang="en-US" altLang="zh-CN" dirty="0"/>
              <a:t>approach</a:t>
            </a:r>
            <a:endParaRPr kumimoji="1" lang="zh-CN" altLang="en-US" dirty="0"/>
          </a:p>
        </p:txBody>
      </p:sp>
      <p:graphicFrame>
        <p:nvGraphicFramePr>
          <p:cNvPr id="12" name="图示 11">
            <a:extLst>
              <a:ext uri="{FF2B5EF4-FFF2-40B4-BE49-F238E27FC236}">
                <a16:creationId xmlns:a16="http://schemas.microsoft.com/office/drawing/2014/main" id="{3D8F00D7-8011-6C40-AD53-05A94DBDC91F}"/>
              </a:ext>
            </a:extLst>
          </p:cNvPr>
          <p:cNvGraphicFramePr/>
          <p:nvPr/>
        </p:nvGraphicFramePr>
        <p:xfrm>
          <a:off x="1345518" y="1866610"/>
          <a:ext cx="8331200"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矩形 12">
            <a:extLst>
              <a:ext uri="{FF2B5EF4-FFF2-40B4-BE49-F238E27FC236}">
                <a16:creationId xmlns:a16="http://schemas.microsoft.com/office/drawing/2014/main" id="{A0555720-6426-C740-B82E-2B01263A3BB2}"/>
              </a:ext>
            </a:extLst>
          </p:cNvPr>
          <p:cNvSpPr/>
          <p:nvPr/>
        </p:nvSpPr>
        <p:spPr>
          <a:xfrm>
            <a:off x="1017817" y="1726042"/>
            <a:ext cx="1931760" cy="1938992"/>
          </a:xfrm>
          <a:prstGeom prst="rect">
            <a:avLst/>
          </a:prstGeom>
        </p:spPr>
        <p:txBody>
          <a:bodyPr wrap="square">
            <a:spAutoFit/>
          </a:bodyPr>
          <a:lstStyle/>
          <a:p>
            <a:r>
              <a:rPr kumimoji="1" lang="en" altLang="zh-CN" sz="2400" dirty="0"/>
              <a:t>State size – “Increase and decrease size when necessary”</a:t>
            </a:r>
          </a:p>
        </p:txBody>
      </p:sp>
      <p:sp>
        <p:nvSpPr>
          <p:cNvPr id="14" name="矩形 13">
            <a:extLst>
              <a:ext uri="{FF2B5EF4-FFF2-40B4-BE49-F238E27FC236}">
                <a16:creationId xmlns:a16="http://schemas.microsoft.com/office/drawing/2014/main" id="{F068C4A9-3536-9048-97FC-6773D7331084}"/>
              </a:ext>
            </a:extLst>
          </p:cNvPr>
          <p:cNvSpPr/>
          <p:nvPr/>
        </p:nvSpPr>
        <p:spPr>
          <a:xfrm>
            <a:off x="586016" y="4309986"/>
            <a:ext cx="2795361" cy="1938992"/>
          </a:xfrm>
          <a:prstGeom prst="rect">
            <a:avLst/>
          </a:prstGeom>
        </p:spPr>
        <p:txBody>
          <a:bodyPr wrap="square">
            <a:spAutoFit/>
          </a:bodyPr>
          <a:lstStyle/>
          <a:p>
            <a:pPr lvl="1"/>
            <a:r>
              <a:rPr kumimoji="1" lang="en" altLang="zh-CN" sz="2400" dirty="0"/>
              <a:t>Non-deterministic transitions should be “as few as possible”</a:t>
            </a:r>
          </a:p>
        </p:txBody>
      </p:sp>
      <p:sp>
        <p:nvSpPr>
          <p:cNvPr id="16" name="矩形 15">
            <a:extLst>
              <a:ext uri="{FF2B5EF4-FFF2-40B4-BE49-F238E27FC236}">
                <a16:creationId xmlns:a16="http://schemas.microsoft.com/office/drawing/2014/main" id="{F727801C-EC44-F34E-99A2-91E044DFDBEC}"/>
              </a:ext>
            </a:extLst>
          </p:cNvPr>
          <p:cNvSpPr/>
          <p:nvPr/>
        </p:nvSpPr>
        <p:spPr>
          <a:xfrm>
            <a:off x="8233759" y="2464016"/>
            <a:ext cx="3551841" cy="3416320"/>
          </a:xfrm>
          <a:prstGeom prst="rect">
            <a:avLst/>
          </a:prstGeom>
        </p:spPr>
        <p:txBody>
          <a:bodyPr wrap="square">
            <a:spAutoFit/>
          </a:bodyPr>
          <a:lstStyle/>
          <a:p>
            <a:r>
              <a:rPr kumimoji="1" lang="en-US" altLang="zh-CN" sz="2400" b="1" dirty="0">
                <a:solidFill>
                  <a:srgbClr val="FF0000"/>
                </a:solidFill>
              </a:rPr>
              <a:t>Instead of a</a:t>
            </a:r>
            <a:r>
              <a:rPr kumimoji="1" lang="zh-CN" altLang="en-US" sz="2400" b="1" dirty="0">
                <a:solidFill>
                  <a:srgbClr val="FF0000"/>
                </a:solidFill>
              </a:rPr>
              <a:t> </a:t>
            </a:r>
            <a:r>
              <a:rPr kumimoji="1" lang="en-US" altLang="zh-CN" sz="2400" b="1" dirty="0">
                <a:solidFill>
                  <a:srgbClr val="FF0000"/>
                </a:solidFill>
              </a:rPr>
              <a:t>static abstraction based on certain heuristics throughout the testing of an app, we propose a dynamic approach by searching for the appropriate abstraction for each app respectively.</a:t>
            </a:r>
            <a:endParaRPr lang="zh-CN" altLang="en-US" sz="2400" b="1" dirty="0">
              <a:solidFill>
                <a:srgbClr val="FF0000"/>
              </a:solidFill>
            </a:endParaRPr>
          </a:p>
        </p:txBody>
      </p:sp>
    </p:spTree>
    <p:extLst>
      <p:ext uri="{BB962C8B-B14F-4D97-AF65-F5344CB8AC3E}">
        <p14:creationId xmlns:p14="http://schemas.microsoft.com/office/powerpoint/2010/main" val="76743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Corresponding</a:t>
            </a:r>
            <a:r>
              <a:rPr kumimoji="1" lang="zh-CN" altLang="en-US" dirty="0"/>
              <a:t> </a:t>
            </a:r>
            <a:r>
              <a:rPr kumimoji="1" lang="en-US" altLang="zh-CN" dirty="0"/>
              <a:t>Algorithm</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030476" y="2147954"/>
            <a:ext cx="10515600" cy="3292325"/>
          </a:xfrm>
          <a:prstGeom prst="rect">
            <a:avLst/>
          </a:prstGeom>
        </p:spPr>
      </p:pic>
      <p:sp>
        <p:nvSpPr>
          <p:cNvPr id="6" name="矩形标注 5">
            <a:extLst>
              <a:ext uri="{FF2B5EF4-FFF2-40B4-BE49-F238E27FC236}">
                <a16:creationId xmlns:a16="http://schemas.microsoft.com/office/drawing/2014/main" id="{437F6857-DBB7-5041-A8AA-93BE41F039A1}"/>
              </a:ext>
            </a:extLst>
          </p:cNvPr>
          <p:cNvSpPr/>
          <p:nvPr/>
        </p:nvSpPr>
        <p:spPr>
          <a:xfrm>
            <a:off x="5031659" y="2368533"/>
            <a:ext cx="3335866" cy="1413933"/>
          </a:xfrm>
          <a:prstGeom prst="wedgeRectCallout">
            <a:avLst>
              <a:gd name="adj1" fmla="val -31493"/>
              <a:gd name="adj2" fmla="val 876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 model action abstracts more than </a:t>
            </a:r>
            <a:r>
              <a:rPr kumimoji="1" lang="el-GR" altLang="zh-CN" dirty="0"/>
              <a:t>α </a:t>
            </a:r>
            <a:r>
              <a:rPr kumimoji="1" lang="en" altLang="zh-CN" dirty="0"/>
              <a:t>GUI actions in a GUI tree</a:t>
            </a:r>
          </a:p>
        </p:txBody>
      </p:sp>
      <p:sp>
        <p:nvSpPr>
          <p:cNvPr id="7" name="矩形标注 6">
            <a:extLst>
              <a:ext uri="{FF2B5EF4-FFF2-40B4-BE49-F238E27FC236}">
                <a16:creationId xmlns:a16="http://schemas.microsoft.com/office/drawing/2014/main" id="{98895918-B1FE-4E41-851C-D428BF9FB573}"/>
              </a:ext>
            </a:extLst>
          </p:cNvPr>
          <p:cNvSpPr/>
          <p:nvPr/>
        </p:nvSpPr>
        <p:spPr>
          <a:xfrm>
            <a:off x="8367525" y="4953891"/>
            <a:ext cx="3335866" cy="1413933"/>
          </a:xfrm>
          <a:prstGeom prst="wedgeRectCallout">
            <a:avLst>
              <a:gd name="adj1" fmla="val -103575"/>
              <a:gd name="adj2" fmla="val -237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Non-deterministic transitions should be as few as possible </a:t>
            </a:r>
          </a:p>
        </p:txBody>
      </p:sp>
      <p:sp>
        <p:nvSpPr>
          <p:cNvPr id="8" name="矩形标注 7">
            <a:extLst>
              <a:ext uri="{FF2B5EF4-FFF2-40B4-BE49-F238E27FC236}">
                <a16:creationId xmlns:a16="http://schemas.microsoft.com/office/drawing/2014/main" id="{4A44CA05-136D-E040-909E-37F2AA92D238}"/>
              </a:ext>
            </a:extLst>
          </p:cNvPr>
          <p:cNvSpPr/>
          <p:nvPr/>
        </p:nvSpPr>
        <p:spPr>
          <a:xfrm>
            <a:off x="645924" y="2600318"/>
            <a:ext cx="3335866" cy="1413933"/>
          </a:xfrm>
          <a:prstGeom prst="wedgeRectCallout">
            <a:avLst>
              <a:gd name="adj1" fmla="val 35004"/>
              <a:gd name="adj2" fmla="val 100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No model state is refined into </a:t>
            </a:r>
            <a:r>
              <a:rPr kumimoji="1" lang="el-GR" altLang="zh-CN" dirty="0"/>
              <a:t>β </a:t>
            </a:r>
            <a:r>
              <a:rPr kumimoji="1" lang="en" altLang="zh-CN" dirty="0"/>
              <a:t>new states</a:t>
            </a:r>
          </a:p>
        </p:txBody>
      </p:sp>
    </p:spTree>
    <p:extLst>
      <p:ext uri="{BB962C8B-B14F-4D97-AF65-F5344CB8AC3E}">
        <p14:creationId xmlns:p14="http://schemas.microsoft.com/office/powerpoint/2010/main" val="2177310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5FA10-9CEC-484B-8677-4C75A5BD03D2}"/>
              </a:ext>
            </a:extLst>
          </p:cNvPr>
          <p:cNvSpPr>
            <a:spLocks noGrp="1"/>
          </p:cNvSpPr>
          <p:nvPr>
            <p:ph type="title"/>
          </p:nvPr>
        </p:nvSpPr>
        <p:spPr/>
        <p:txBody>
          <a:bodyPr>
            <a:normAutofit fontScale="90000"/>
          </a:bodyPr>
          <a:lstStyle/>
          <a:p>
            <a:br>
              <a:rPr kumimoji="1" lang="en" altLang="zh-CN" dirty="0"/>
            </a:br>
            <a:r>
              <a:rPr kumimoji="1" lang="en-US" altLang="zh-CN" dirty="0"/>
              <a:t>Result</a:t>
            </a:r>
            <a:r>
              <a:rPr kumimoji="1" lang="zh-CN" altLang="en-US" dirty="0"/>
              <a:t> </a:t>
            </a:r>
            <a:r>
              <a:rPr kumimoji="1" lang="en-US" altLang="zh-CN" dirty="0"/>
              <a:t>-</a:t>
            </a:r>
            <a:r>
              <a:rPr kumimoji="1" lang="zh-CN" altLang="en-US" dirty="0"/>
              <a:t> </a:t>
            </a:r>
            <a:r>
              <a:rPr kumimoji="1" lang="en-US" altLang="zh-CN" dirty="0"/>
              <a:t>Coverage</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A1EF6164-A82E-FB49-BF8C-7580C425920D}"/>
              </a:ext>
            </a:extLst>
          </p:cNvPr>
          <p:cNvSpPr>
            <a:spLocks noGrp="1"/>
          </p:cNvSpPr>
          <p:nvPr>
            <p:ph idx="1"/>
          </p:nvPr>
        </p:nvSpPr>
        <p:spPr/>
        <p:txBody>
          <a:bodyPr anchor="ctr" anchorCtr="0"/>
          <a:lstStyle/>
          <a:p>
            <a:r>
              <a:rPr kumimoji="1" lang="en-US" altLang="zh-CN" dirty="0"/>
              <a:t>APE consistently resulted in </a:t>
            </a:r>
          </a:p>
          <a:p>
            <a:pPr marL="0" indent="0">
              <a:buNone/>
            </a:pPr>
            <a:r>
              <a:rPr kumimoji="1" lang="en-US" altLang="zh-CN" dirty="0">
                <a:solidFill>
                  <a:srgbClr val="FF0000"/>
                </a:solidFill>
              </a:rPr>
              <a:t>26– 78%, 17–22% </a:t>
            </a:r>
            <a:r>
              <a:rPr kumimoji="1" lang="en-US" altLang="zh-CN" dirty="0"/>
              <a:t>and </a:t>
            </a:r>
            <a:r>
              <a:rPr kumimoji="1" lang="en-US" altLang="zh-CN" dirty="0">
                <a:solidFill>
                  <a:srgbClr val="FF0000"/>
                </a:solidFill>
              </a:rPr>
              <a:t>14–26%</a:t>
            </a:r>
            <a:r>
              <a:rPr kumimoji="1" lang="zh-CN" altLang="en-US" dirty="0"/>
              <a:t> </a:t>
            </a:r>
            <a:endParaRPr kumimoji="1" lang="en-US" altLang="zh-CN" dirty="0"/>
          </a:p>
          <a:p>
            <a:pPr marL="0" indent="0">
              <a:buNone/>
            </a:pPr>
            <a:r>
              <a:rPr kumimoji="1" lang="en-US" altLang="zh-CN" b="1" i="1" dirty="0"/>
              <a:t>relatively</a:t>
            </a:r>
            <a:r>
              <a:rPr kumimoji="1" lang="en-US" altLang="zh-CN" dirty="0"/>
              <a:t> improvements over </a:t>
            </a:r>
          </a:p>
          <a:p>
            <a:pPr marL="0" indent="0">
              <a:buNone/>
            </a:pPr>
            <a:r>
              <a:rPr kumimoji="1" lang="en-US" altLang="zh-CN" dirty="0"/>
              <a:t>the other three tools</a:t>
            </a:r>
          </a:p>
          <a:p>
            <a:pPr marL="0" indent="0">
              <a:buNone/>
            </a:pPr>
            <a:r>
              <a:rPr kumimoji="1" lang="en-US" altLang="zh-CN" dirty="0"/>
              <a:t>in terms of coverage </a:t>
            </a:r>
          </a:p>
        </p:txBody>
      </p:sp>
      <p:pic>
        <p:nvPicPr>
          <p:cNvPr id="5" name="圖片 4">
            <a:extLst>
              <a:ext uri="{FF2B5EF4-FFF2-40B4-BE49-F238E27FC236}">
                <a16:creationId xmlns:a16="http://schemas.microsoft.com/office/drawing/2014/main" id="{31F719D9-99D7-4D1B-B157-B85F0AF944B8}"/>
              </a:ext>
            </a:extLst>
          </p:cNvPr>
          <p:cNvPicPr>
            <a:picLocks noChangeAspect="1"/>
          </p:cNvPicPr>
          <p:nvPr/>
        </p:nvPicPr>
        <p:blipFill>
          <a:blip r:embed="rId3"/>
          <a:stretch>
            <a:fillRect/>
          </a:stretch>
        </p:blipFill>
        <p:spPr>
          <a:xfrm>
            <a:off x="4230757" y="1420164"/>
            <a:ext cx="7961243" cy="4841759"/>
          </a:xfrm>
          <a:prstGeom prst="rect">
            <a:avLst/>
          </a:prstGeom>
        </p:spPr>
      </p:pic>
      <p:pic>
        <p:nvPicPr>
          <p:cNvPr id="4" name="图片 3">
            <a:extLst>
              <a:ext uri="{FF2B5EF4-FFF2-40B4-BE49-F238E27FC236}">
                <a16:creationId xmlns:a16="http://schemas.microsoft.com/office/drawing/2014/main" id="{D4D60F7B-B690-F846-8B40-1BCD07D68B2F}"/>
              </a:ext>
            </a:extLst>
          </p:cNvPr>
          <p:cNvPicPr>
            <a:picLocks noChangeAspect="1"/>
          </p:cNvPicPr>
          <p:nvPr/>
        </p:nvPicPr>
        <p:blipFill>
          <a:blip r:embed="rId4"/>
          <a:stretch>
            <a:fillRect/>
          </a:stretch>
        </p:blipFill>
        <p:spPr>
          <a:xfrm>
            <a:off x="5671392" y="1528763"/>
            <a:ext cx="5410200" cy="4648200"/>
          </a:xfrm>
          <a:prstGeom prst="rect">
            <a:avLst/>
          </a:prstGeom>
        </p:spPr>
      </p:pic>
    </p:spTree>
    <p:extLst>
      <p:ext uri="{BB962C8B-B14F-4D97-AF65-F5344CB8AC3E}">
        <p14:creationId xmlns:p14="http://schemas.microsoft.com/office/powerpoint/2010/main" val="358609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5FA10-9CEC-484B-8677-4C75A5BD03D2}"/>
              </a:ext>
            </a:extLst>
          </p:cNvPr>
          <p:cNvSpPr>
            <a:spLocks noGrp="1"/>
          </p:cNvSpPr>
          <p:nvPr>
            <p:ph type="title"/>
          </p:nvPr>
        </p:nvSpPr>
        <p:spPr/>
        <p:txBody>
          <a:bodyPr>
            <a:normAutofit fontScale="90000"/>
          </a:bodyPr>
          <a:lstStyle/>
          <a:p>
            <a:br>
              <a:rPr kumimoji="1" lang="en" altLang="zh-CN" dirty="0"/>
            </a:br>
            <a:r>
              <a:rPr kumimoji="1" lang="en-US" altLang="zh-CN" dirty="0"/>
              <a:t>Result</a:t>
            </a:r>
            <a:r>
              <a:rPr kumimoji="1" lang="zh-CN" altLang="en-US" dirty="0"/>
              <a:t> </a:t>
            </a:r>
            <a:r>
              <a:rPr kumimoji="1" lang="en-US" altLang="zh-CN" dirty="0"/>
              <a:t>-</a:t>
            </a:r>
            <a:r>
              <a:rPr kumimoji="1" lang="zh-CN" altLang="en-US" dirty="0"/>
              <a:t> </a:t>
            </a:r>
            <a:r>
              <a:rPr kumimoji="1" lang="en-US" altLang="zh-CN" dirty="0"/>
              <a:t>Crashes</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A1EF6164-A82E-FB49-BF8C-7580C425920D}"/>
              </a:ext>
            </a:extLst>
          </p:cNvPr>
          <p:cNvSpPr>
            <a:spLocks noGrp="1"/>
          </p:cNvSpPr>
          <p:nvPr>
            <p:ph idx="1"/>
          </p:nvPr>
        </p:nvSpPr>
        <p:spPr>
          <a:xfrm>
            <a:off x="838200" y="1825625"/>
            <a:ext cx="7103533" cy="4351338"/>
          </a:xfrm>
        </p:spPr>
        <p:txBody>
          <a:bodyPr/>
          <a:lstStyle/>
          <a:p>
            <a:pPr marL="0" indent="0" algn="ctr">
              <a:buNone/>
            </a:pPr>
            <a:r>
              <a:rPr lang="en" altLang="zh-CN" dirty="0"/>
              <a:t>APE detected 62 crashes, </a:t>
            </a:r>
          </a:p>
          <a:p>
            <a:pPr marL="0" indent="0" algn="ctr">
              <a:buNone/>
            </a:pPr>
            <a:r>
              <a:rPr lang="en" altLang="zh-CN" dirty="0"/>
              <a:t>while Monkey detected 44, </a:t>
            </a:r>
          </a:p>
          <a:p>
            <a:pPr marL="0" indent="0" algn="ctr">
              <a:buNone/>
            </a:pPr>
            <a:r>
              <a:rPr lang="en" altLang="zh-CN" dirty="0"/>
              <a:t>SAPIENZ 40, and STOAT 31 </a:t>
            </a:r>
          </a:p>
          <a:p>
            <a:pPr algn="ctr"/>
            <a:endParaRPr kumimoji="1" lang="zh-CN" altLang="en-US" dirty="0"/>
          </a:p>
        </p:txBody>
      </p:sp>
      <p:pic>
        <p:nvPicPr>
          <p:cNvPr id="5" name="图片 4">
            <a:extLst>
              <a:ext uri="{FF2B5EF4-FFF2-40B4-BE49-F238E27FC236}">
                <a16:creationId xmlns:a16="http://schemas.microsoft.com/office/drawing/2014/main" id="{11F48A5A-4C20-D345-BB3E-FD906D589F9C}"/>
              </a:ext>
            </a:extLst>
          </p:cNvPr>
          <p:cNvPicPr>
            <a:picLocks noChangeAspect="1"/>
          </p:cNvPicPr>
          <p:nvPr/>
        </p:nvPicPr>
        <p:blipFill>
          <a:blip r:embed="rId3"/>
          <a:stretch>
            <a:fillRect/>
          </a:stretch>
        </p:blipFill>
        <p:spPr>
          <a:xfrm>
            <a:off x="8154675" y="1398244"/>
            <a:ext cx="1854200" cy="4635500"/>
          </a:xfrm>
          <a:prstGeom prst="rect">
            <a:avLst/>
          </a:prstGeom>
        </p:spPr>
      </p:pic>
      <p:pic>
        <p:nvPicPr>
          <p:cNvPr id="6" name="图片 5">
            <a:extLst>
              <a:ext uri="{FF2B5EF4-FFF2-40B4-BE49-F238E27FC236}">
                <a16:creationId xmlns:a16="http://schemas.microsoft.com/office/drawing/2014/main" id="{3DDA93F9-DEAC-3449-9A96-4CD12EE24C20}"/>
              </a:ext>
            </a:extLst>
          </p:cNvPr>
          <p:cNvPicPr>
            <a:picLocks noChangeAspect="1"/>
          </p:cNvPicPr>
          <p:nvPr/>
        </p:nvPicPr>
        <p:blipFill>
          <a:blip r:embed="rId4"/>
          <a:stretch>
            <a:fillRect/>
          </a:stretch>
        </p:blipFill>
        <p:spPr>
          <a:xfrm>
            <a:off x="1378588" y="3715994"/>
            <a:ext cx="6235700" cy="1587500"/>
          </a:xfrm>
          <a:prstGeom prst="rect">
            <a:avLst/>
          </a:prstGeom>
        </p:spPr>
      </p:pic>
      <p:sp>
        <p:nvSpPr>
          <p:cNvPr id="7" name="文本框 6">
            <a:extLst>
              <a:ext uri="{FF2B5EF4-FFF2-40B4-BE49-F238E27FC236}">
                <a16:creationId xmlns:a16="http://schemas.microsoft.com/office/drawing/2014/main" id="{ED4FDD0D-D28E-3643-B87B-7DCE951C7745}"/>
              </a:ext>
            </a:extLst>
          </p:cNvPr>
          <p:cNvSpPr txBox="1"/>
          <p:nvPr/>
        </p:nvSpPr>
        <p:spPr>
          <a:xfrm>
            <a:off x="3271754" y="5609908"/>
            <a:ext cx="2236424" cy="369332"/>
          </a:xfrm>
          <a:prstGeom prst="rect">
            <a:avLst/>
          </a:prstGeom>
          <a:noFill/>
        </p:spPr>
        <p:txBody>
          <a:bodyPr wrap="square" rtlCol="0">
            <a:spAutoFit/>
          </a:bodyPr>
          <a:lstStyle/>
          <a:p>
            <a:r>
              <a:rPr kumimoji="1" lang="en-US" altLang="zh-CN" dirty="0"/>
              <a:t>Unique</a:t>
            </a:r>
            <a:r>
              <a:rPr kumimoji="1" lang="zh-CN" altLang="en-US" dirty="0"/>
              <a:t> </a:t>
            </a:r>
            <a:r>
              <a:rPr kumimoji="1" lang="en-US" altLang="zh-CN" dirty="0"/>
              <a:t>Crashes</a:t>
            </a:r>
            <a:endParaRPr kumimoji="1" lang="zh-CN" altLang="en-US" dirty="0"/>
          </a:p>
        </p:txBody>
      </p:sp>
    </p:spTree>
    <p:extLst>
      <p:ext uri="{BB962C8B-B14F-4D97-AF65-F5344CB8AC3E}">
        <p14:creationId xmlns:p14="http://schemas.microsoft.com/office/powerpoint/2010/main" val="897499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6551C-059D-C248-81CF-A53A24BECFA6}"/>
              </a:ext>
            </a:extLst>
          </p:cNvPr>
          <p:cNvSpPr>
            <a:spLocks noGrp="1"/>
          </p:cNvSpPr>
          <p:nvPr>
            <p:ph type="title"/>
          </p:nvPr>
        </p:nvSpPr>
        <p:spPr/>
        <p:txBody>
          <a:bodyPr/>
          <a:lstStyle/>
          <a:p>
            <a:r>
              <a:rPr kumimoji="1" lang="en" altLang="zh-CN" dirty="0"/>
              <a:t>Large-Scale Evaluation </a:t>
            </a:r>
            <a:endParaRPr kumimoji="1" lang="zh-CN" altLang="en-US" dirty="0"/>
          </a:p>
        </p:txBody>
      </p:sp>
      <p:sp>
        <p:nvSpPr>
          <p:cNvPr id="3" name="内容占位符 2">
            <a:extLst>
              <a:ext uri="{FF2B5EF4-FFF2-40B4-BE49-F238E27FC236}">
                <a16:creationId xmlns:a16="http://schemas.microsoft.com/office/drawing/2014/main" id="{73765E00-F01A-054B-9ED2-D4F7049F3D96}"/>
              </a:ext>
            </a:extLst>
          </p:cNvPr>
          <p:cNvSpPr>
            <a:spLocks noGrp="1"/>
          </p:cNvSpPr>
          <p:nvPr>
            <p:ph idx="1"/>
          </p:nvPr>
        </p:nvSpPr>
        <p:spPr>
          <a:xfrm>
            <a:off x="838200" y="1825625"/>
            <a:ext cx="5748867" cy="4351338"/>
          </a:xfrm>
        </p:spPr>
        <p:txBody>
          <a:bodyPr/>
          <a:lstStyle/>
          <a:p>
            <a:r>
              <a:rPr kumimoji="1" lang="en" altLang="zh-CN" dirty="0"/>
              <a:t>1,316 apps from the Google Play Store for 30 minutes each</a:t>
            </a:r>
          </a:p>
          <a:p>
            <a:r>
              <a:rPr kumimoji="1" lang="en" altLang="zh-CN" dirty="0"/>
              <a:t>537 unique crashes detected in 42 error types from 281 of 1,316 apps</a:t>
            </a:r>
          </a:p>
          <a:p>
            <a:r>
              <a:rPr kumimoji="1" lang="en" altLang="zh-CN" dirty="0"/>
              <a:t>38 crashes reported to developers with steps to reproduce the crashes, where 13 have already been fixed, and 5 have been accepted (fixes pending).</a:t>
            </a:r>
            <a:endParaRPr kumimoji="1" lang="zh-CN" altLang="en-US" dirty="0"/>
          </a:p>
        </p:txBody>
      </p:sp>
      <p:pic>
        <p:nvPicPr>
          <p:cNvPr id="4" name="图片 3">
            <a:extLst>
              <a:ext uri="{FF2B5EF4-FFF2-40B4-BE49-F238E27FC236}">
                <a16:creationId xmlns:a16="http://schemas.microsoft.com/office/drawing/2014/main" id="{33B414FE-A142-484E-AF4A-557EE13CC656}"/>
              </a:ext>
            </a:extLst>
          </p:cNvPr>
          <p:cNvPicPr>
            <a:picLocks noChangeAspect="1"/>
          </p:cNvPicPr>
          <p:nvPr/>
        </p:nvPicPr>
        <p:blipFill>
          <a:blip r:embed="rId3"/>
          <a:stretch>
            <a:fillRect/>
          </a:stretch>
        </p:blipFill>
        <p:spPr>
          <a:xfrm>
            <a:off x="6817783" y="2495505"/>
            <a:ext cx="4815417" cy="2596643"/>
          </a:xfrm>
          <a:prstGeom prst="rect">
            <a:avLst/>
          </a:prstGeom>
        </p:spPr>
      </p:pic>
    </p:spTree>
    <p:extLst>
      <p:ext uri="{BB962C8B-B14F-4D97-AF65-F5344CB8AC3E}">
        <p14:creationId xmlns:p14="http://schemas.microsoft.com/office/powerpoint/2010/main" val="256666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4979-4A83-8D44-BF67-5327D576E316}"/>
              </a:ext>
            </a:extLst>
          </p:cNvPr>
          <p:cNvSpPr>
            <a:spLocks noGrp="1"/>
          </p:cNvSpPr>
          <p:nvPr>
            <p:ph type="title"/>
          </p:nvPr>
        </p:nvSpPr>
        <p:spPr/>
        <p:txBody>
          <a:bodyPr/>
          <a:lstStyle/>
          <a:p>
            <a:r>
              <a:rPr kumimoji="1" lang="en-US" altLang="zh-CN" dirty="0"/>
              <a:t>Summary</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26B7F4-06FB-A845-BC62-5D2AF6584A7A}"/>
                  </a:ext>
                </a:extLst>
              </p:cNvPr>
              <p:cNvSpPr>
                <a:spLocks noGrp="1"/>
              </p:cNvSpPr>
              <p:nvPr>
                <p:ph idx="1"/>
              </p:nvPr>
            </p:nvSpPr>
            <p:spPr>
              <a:xfrm>
                <a:off x="838200" y="1825624"/>
                <a:ext cx="10515600" cy="4905375"/>
              </a:xfrm>
            </p:spPr>
            <p:txBody>
              <a:bodyPr>
                <a:normAutofit/>
              </a:bodyPr>
              <a:lstStyle/>
              <a:p>
                <a:r>
                  <a:rPr kumimoji="1" lang="en-US" altLang="zh-CN" dirty="0"/>
                  <a:t>Pros</a:t>
                </a:r>
              </a:p>
              <a:p>
                <a:pPr lvl="1"/>
                <a:r>
                  <a:rPr kumimoji="1" lang="en-US" altLang="zh-CN" dirty="0"/>
                  <a:t>Model</a:t>
                </a:r>
                <a:r>
                  <a:rPr kumimoji="1" lang="zh-CN" altLang="en-US" dirty="0"/>
                  <a:t> </a:t>
                </a:r>
                <a:r>
                  <a:rPr kumimoji="1" lang="en-US" altLang="zh-CN" dirty="0"/>
                  <a:t>can</a:t>
                </a:r>
                <a:r>
                  <a:rPr kumimoji="1" lang="zh-CN" altLang="en-US" dirty="0"/>
                  <a:t> </a:t>
                </a:r>
                <a:r>
                  <a:rPr kumimoji="1" lang="en-US" altLang="zh-CN" dirty="0"/>
                  <a:t>generate input sequences composed of </a:t>
                </a:r>
                <a:r>
                  <a:rPr kumimoji="1" lang="en-US" altLang="zh-CN" b="1" dirty="0"/>
                  <a:t>high-level</a:t>
                </a:r>
                <a:r>
                  <a:rPr kumimoji="1" lang="en-US" altLang="zh-CN" dirty="0"/>
                  <a:t> model actions rather than low-level events</a:t>
                </a:r>
              </a:p>
              <a:p>
                <a:pPr lvl="1"/>
                <a:r>
                  <a:rPr kumimoji="1" lang="en-US" altLang="zh-CN" dirty="0"/>
                  <a:t>Dynamic</a:t>
                </a:r>
                <a:r>
                  <a:rPr kumimoji="1" lang="zh-CN" altLang="en-US" dirty="0"/>
                  <a:t> </a:t>
                </a:r>
                <a:r>
                  <a:rPr kumimoji="1" lang="en-US" altLang="zh-CN" dirty="0"/>
                  <a:t>model</a:t>
                </a:r>
                <a:r>
                  <a:rPr kumimoji="1" lang="zh-CN" altLang="en-US" dirty="0"/>
                  <a:t> </a:t>
                </a:r>
                <a:r>
                  <a:rPr kumimoji="1" lang="en-US" altLang="zh-CN" dirty="0"/>
                  <a:t>can</a:t>
                </a:r>
                <a:r>
                  <a:rPr kumimoji="1" lang="zh-CN" altLang="en-US" dirty="0"/>
                  <a:t> </a:t>
                </a:r>
                <a:r>
                  <a:rPr kumimoji="1" lang="en-US" altLang="zh-CN" dirty="0"/>
                  <a:t>balance</a:t>
                </a:r>
                <a:r>
                  <a:rPr kumimoji="1" lang="zh-CN" altLang="en-US" dirty="0"/>
                  <a:t> </a:t>
                </a:r>
                <a:r>
                  <a:rPr kumimoji="1" lang="en-US" altLang="zh-CN" dirty="0"/>
                  <a:t>accuracy</a:t>
                </a:r>
                <a:r>
                  <a:rPr kumimoji="1" lang="zh-CN" altLang="en-US" dirty="0"/>
                  <a:t> </a:t>
                </a:r>
                <a:r>
                  <a:rPr kumimoji="1" lang="en-US" altLang="zh-CN" dirty="0"/>
                  <a:t>and</a:t>
                </a:r>
                <a:r>
                  <a:rPr kumimoji="1" lang="zh-CN" altLang="en-US" dirty="0"/>
                  <a:t> </a:t>
                </a:r>
                <a:r>
                  <a:rPr kumimoji="1" lang="en-US" altLang="zh-CN" dirty="0"/>
                  <a:t>scale</a:t>
                </a:r>
              </a:p>
              <a:p>
                <a:r>
                  <a:rPr kumimoji="1" lang="en-US" altLang="zh-CN" dirty="0"/>
                  <a:t>Cons</a:t>
                </a:r>
              </a:p>
              <a:p>
                <a:pPr lvl="1"/>
                <a:r>
                  <a:rPr kumimoji="1" lang="en-US" altLang="zh-CN" dirty="0"/>
                  <a:t>Dependent</a:t>
                </a:r>
                <a:r>
                  <a:rPr kumimoji="1" lang="zh-CN" altLang="en-US" dirty="0"/>
                  <a:t> </a:t>
                </a:r>
                <a:r>
                  <a:rPr kumimoji="1" lang="en-US" altLang="zh-CN" dirty="0"/>
                  <a:t>on Android SDK to extract GUI trees.</a:t>
                </a:r>
              </a:p>
              <a:p>
                <a:pPr lvl="1"/>
                <a14:m>
                  <m:oMath xmlns:m="http://schemas.openxmlformats.org/officeDocument/2006/math">
                    <m:r>
                      <a:rPr kumimoji="1" lang="en-US" altLang="zh-CN" b="0" i="1" smtClean="0">
                        <a:latin typeface="Cambria Math" panose="02040503050406030204" pitchFamily="18" charset="0"/>
                      </a:rPr>
                      <m:t>𝛼</m:t>
                    </m:r>
                  </m:oMath>
                </a14:m>
                <a:r>
                  <a:rPr kumimoji="1" lang="en-US" altLang="zh-CN" dirty="0"/>
                  <a:t> and</a:t>
                </a:r>
                <a14:m>
                  <m:oMath xmlns:m="http://schemas.openxmlformats.org/officeDocument/2006/math">
                    <m:r>
                      <a:rPr kumimoji="1" lang="en-US" altLang="zh-CN" b="0" i="0" dirty="0" smtClean="0">
                        <a:latin typeface="Cambria Math" panose="02040503050406030204" pitchFamily="18" charset="0"/>
                      </a:rPr>
                      <m:t> </m:t>
                    </m:r>
                    <m:r>
                      <a:rPr kumimoji="1" lang="en-US" altLang="zh-CN" b="0" i="1" dirty="0" smtClean="0">
                        <a:latin typeface="Cambria Math" panose="02040503050406030204" pitchFamily="18" charset="0"/>
                      </a:rPr>
                      <m:t>𝛽</m:t>
                    </m:r>
                  </m:oMath>
                </a14:m>
                <a:r>
                  <a:rPr kumimoji="1" lang="en-US" altLang="zh-CN" dirty="0"/>
                  <a:t> is set by default, which has effect on the test result.</a:t>
                </a:r>
              </a:p>
              <a:p>
                <a:r>
                  <a:rPr kumimoji="1" lang="en-US" altLang="zh-CN" dirty="0"/>
                  <a:t>Inspiration</a:t>
                </a:r>
              </a:p>
              <a:p>
                <a:pPr lvl="1"/>
                <a:r>
                  <a:rPr kumimoji="1" lang="en-US" altLang="zh-CN" dirty="0"/>
                  <a:t>Dynamic model can also be used on web testing</a:t>
                </a:r>
              </a:p>
              <a:p>
                <a:pPr lvl="2"/>
                <a:r>
                  <a:rPr kumimoji="1" lang="en-US" altLang="zh-CN" dirty="0"/>
                  <a:t>URL view -&gt; model state</a:t>
                </a:r>
              </a:p>
              <a:p>
                <a:pPr lvl="2"/>
                <a:r>
                  <a:rPr kumimoji="1" lang="en-US" altLang="zh-CN" dirty="0"/>
                  <a:t>Event on page -&gt; model action </a:t>
                </a:r>
              </a:p>
            </p:txBody>
          </p:sp>
        </mc:Choice>
        <mc:Fallback xmlns="">
          <p:sp>
            <p:nvSpPr>
              <p:cNvPr id="3" name="内容占位符 2">
                <a:extLst>
                  <a:ext uri="{FF2B5EF4-FFF2-40B4-BE49-F238E27FC236}">
                    <a16:creationId xmlns:a16="http://schemas.microsoft.com/office/drawing/2014/main" id="{2826B7F4-06FB-A845-BC62-5D2AF6584A7A}"/>
                  </a:ext>
                </a:extLst>
              </p:cNvPr>
              <p:cNvSpPr>
                <a:spLocks noGrp="1" noRot="1" noChangeAspect="1" noMove="1" noResize="1" noEditPoints="1" noAdjustHandles="1" noChangeArrowheads="1" noChangeShapeType="1" noTextEdit="1"/>
              </p:cNvSpPr>
              <p:nvPr>
                <p:ph idx="1"/>
              </p:nvPr>
            </p:nvSpPr>
            <p:spPr>
              <a:xfrm>
                <a:off x="838200" y="1825624"/>
                <a:ext cx="10515600" cy="4905375"/>
              </a:xfrm>
              <a:blipFill>
                <a:blip r:embed="rId3"/>
                <a:stretch>
                  <a:fillRect l="-1086" t="-2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6210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FFC4-B4A6-7043-8013-33CB5BF8ECDE}"/>
              </a:ext>
            </a:extLst>
          </p:cNvPr>
          <p:cNvSpPr>
            <a:spLocks noGrp="1"/>
          </p:cNvSpPr>
          <p:nvPr>
            <p:ph type="title"/>
          </p:nvPr>
        </p:nvSpPr>
        <p:spPr/>
        <p:txBody>
          <a:bodyPr/>
          <a:lstStyle/>
          <a:p>
            <a:r>
              <a:rPr kumimoji="1" lang="en-US" altLang="zh-CN" dirty="0"/>
              <a:t>Beneﬁts of Model-based GUI Testing</a:t>
            </a:r>
            <a:endParaRPr kumimoji="1" lang="zh-CN" altLang="en-US" dirty="0"/>
          </a:p>
        </p:txBody>
      </p:sp>
      <p:sp>
        <p:nvSpPr>
          <p:cNvPr id="3" name="内容占位符 2">
            <a:extLst>
              <a:ext uri="{FF2B5EF4-FFF2-40B4-BE49-F238E27FC236}">
                <a16:creationId xmlns:a16="http://schemas.microsoft.com/office/drawing/2014/main" id="{531C49BE-1C09-214A-ABD2-3564D9920703}"/>
              </a:ext>
            </a:extLst>
          </p:cNvPr>
          <p:cNvSpPr>
            <a:spLocks noGrp="1"/>
          </p:cNvSpPr>
          <p:nvPr>
            <p:ph idx="1"/>
          </p:nvPr>
        </p:nvSpPr>
        <p:spPr/>
        <p:txBody>
          <a:bodyPr>
            <a:normAutofit lnSpcReduction="10000"/>
          </a:bodyPr>
          <a:lstStyle/>
          <a:p>
            <a:r>
              <a:rPr kumimoji="1" lang="en-US" altLang="zh-CN" dirty="0"/>
              <a:t>Guide the exploitation of an app</a:t>
            </a:r>
          </a:p>
          <a:p>
            <a:r>
              <a:rPr kumimoji="1" lang="en-US" altLang="zh-CN" dirty="0"/>
              <a:t>Generates input sequences composed of </a:t>
            </a:r>
            <a:r>
              <a:rPr kumimoji="1" lang="en-US" altLang="zh-CN" b="1" dirty="0"/>
              <a:t>high-level</a:t>
            </a:r>
            <a:r>
              <a:rPr kumimoji="1" lang="en-US" altLang="zh-CN" dirty="0"/>
              <a:t> model actions rather than low-level events</a:t>
            </a:r>
          </a:p>
          <a:p>
            <a:r>
              <a:rPr kumimoji="1" lang="en-US" altLang="zh-CN" dirty="0"/>
              <a:t>A proper </a:t>
            </a:r>
            <a:r>
              <a:rPr kumimoji="1" lang="en-US" altLang="zh-CN" b="1" dirty="0"/>
              <a:t>abstraction</a:t>
            </a:r>
            <a:r>
              <a:rPr kumimoji="1" lang="en-US" altLang="zh-CN" dirty="0"/>
              <a:t> can be applied to the model</a:t>
            </a:r>
          </a:p>
          <a:p>
            <a:pPr lvl="1"/>
            <a:r>
              <a:rPr kumimoji="1" lang="en-US" altLang="zh-CN" dirty="0"/>
              <a:t>overly ﬁne-grained -&gt; state explosion</a:t>
            </a:r>
          </a:p>
          <a:p>
            <a:pPr lvl="1"/>
            <a:r>
              <a:rPr kumimoji="1" lang="en-US" altLang="zh-CN" dirty="0"/>
              <a:t>overly coarse-grained -&gt; difﬁcult to replay model action sequences</a:t>
            </a:r>
          </a:p>
          <a:p>
            <a:pPr marL="0" indent="0">
              <a:buNone/>
            </a:pPr>
            <a:endParaRPr kumimoji="1" lang="en-US" altLang="zh-CN" dirty="0"/>
          </a:p>
          <a:p>
            <a:pPr marL="0" indent="0">
              <a:buNone/>
            </a:pPr>
            <a:r>
              <a:rPr kumimoji="1" lang="en-US" altLang="zh-CN" sz="3200" b="1" dirty="0"/>
              <a:t>APE</a:t>
            </a:r>
            <a:r>
              <a:rPr kumimoji="1" lang="zh-CN" altLang="en-US" sz="3200" b="1" dirty="0"/>
              <a:t> </a:t>
            </a:r>
            <a:r>
              <a:rPr kumimoji="1" lang="en-US" altLang="zh-CN" sz="3200" b="1" dirty="0"/>
              <a:t>-</a:t>
            </a:r>
            <a:r>
              <a:rPr kumimoji="1" lang="zh-CN" altLang="en-US" sz="3200" b="1" dirty="0"/>
              <a:t> </a:t>
            </a:r>
            <a:r>
              <a:rPr kumimoji="1" lang="en-US" altLang="zh-CN" sz="3200" b="1" dirty="0"/>
              <a:t>a new, practical model-based automated GUI testing technique for Android apps via effective dynamic model abstraction.</a:t>
            </a:r>
          </a:p>
          <a:p>
            <a:pPr lvl="1"/>
            <a:endParaRPr kumimoji="1" lang="zh-CN" altLang="en-US" dirty="0"/>
          </a:p>
        </p:txBody>
      </p:sp>
    </p:spTree>
    <p:extLst>
      <p:ext uri="{BB962C8B-B14F-4D97-AF65-F5344CB8AC3E}">
        <p14:creationId xmlns:p14="http://schemas.microsoft.com/office/powerpoint/2010/main" val="315581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EBDB3-3FD3-084A-A45A-A964B73C29AC}"/>
              </a:ext>
            </a:extLst>
          </p:cNvPr>
          <p:cNvSpPr>
            <a:spLocks noGrp="1"/>
          </p:cNvSpPr>
          <p:nvPr>
            <p:ph type="title"/>
          </p:nvPr>
        </p:nvSpPr>
        <p:spPr/>
        <p:txBody>
          <a:bodyPr/>
          <a:lstStyle/>
          <a:p>
            <a:r>
              <a:rPr kumimoji="1" lang="en-US" altLang="zh-CN" dirty="0"/>
              <a:t>GUI of Android Apps</a:t>
            </a:r>
            <a:endParaRPr kumimoji="1" lang="zh-CN" altLang="en-US" dirty="0"/>
          </a:p>
        </p:txBody>
      </p:sp>
      <p:sp>
        <p:nvSpPr>
          <p:cNvPr id="3" name="内容占位符 2">
            <a:extLst>
              <a:ext uri="{FF2B5EF4-FFF2-40B4-BE49-F238E27FC236}">
                <a16:creationId xmlns:a16="http://schemas.microsoft.com/office/drawing/2014/main" id="{B61C135D-4102-6C49-BE44-4A964737ECD5}"/>
              </a:ext>
            </a:extLst>
          </p:cNvPr>
          <p:cNvSpPr>
            <a:spLocks noGrp="1"/>
          </p:cNvSpPr>
          <p:nvPr>
            <p:ph idx="1"/>
          </p:nvPr>
        </p:nvSpPr>
        <p:spPr>
          <a:xfrm>
            <a:off x="393189" y="1825624"/>
            <a:ext cx="5184651" cy="4780915"/>
          </a:xfrm>
        </p:spPr>
        <p:txBody>
          <a:bodyPr>
            <a:normAutofit lnSpcReduction="10000"/>
          </a:bodyPr>
          <a:lstStyle/>
          <a:p>
            <a:r>
              <a:rPr kumimoji="1" lang="en-US" altLang="zh-CN" dirty="0"/>
              <a:t>In an Android app, an </a:t>
            </a:r>
            <a:r>
              <a:rPr kumimoji="1" lang="en-US" altLang="zh-CN" b="1" dirty="0"/>
              <a:t>activity</a:t>
            </a:r>
            <a:r>
              <a:rPr kumimoji="1" lang="zh-CN" altLang="en-US" dirty="0"/>
              <a:t> </a:t>
            </a:r>
            <a:r>
              <a:rPr kumimoji="1" lang="en-US" altLang="zh-CN" dirty="0"/>
              <a:t>is a composition of </a:t>
            </a:r>
            <a:r>
              <a:rPr kumimoji="1" lang="en-US" altLang="zh-CN" b="1" dirty="0"/>
              <a:t>widgets</a:t>
            </a:r>
            <a:r>
              <a:rPr kumimoji="1" lang="en-US" altLang="zh-CN" dirty="0"/>
              <a:t>.</a:t>
            </a:r>
          </a:p>
          <a:p>
            <a:r>
              <a:rPr kumimoji="1" lang="en-US" altLang="zh-CN" dirty="0"/>
              <a:t>A widget has four categories of attributes describing its </a:t>
            </a:r>
            <a:r>
              <a:rPr kumimoji="1" lang="en-US" altLang="zh-CN" b="1" dirty="0"/>
              <a:t>type</a:t>
            </a:r>
            <a:r>
              <a:rPr kumimoji="1" lang="en-US" altLang="zh-CN" dirty="0"/>
              <a:t> (e.g., class), </a:t>
            </a:r>
            <a:r>
              <a:rPr kumimoji="1" lang="en-US" altLang="zh-CN" b="1" dirty="0"/>
              <a:t>appearance</a:t>
            </a:r>
            <a:r>
              <a:rPr kumimoji="1" lang="en-US" altLang="zh-CN" dirty="0"/>
              <a:t> (e.g., text), </a:t>
            </a:r>
            <a:r>
              <a:rPr kumimoji="1" lang="en-US" altLang="zh-CN" b="1" dirty="0"/>
              <a:t>functionalities</a:t>
            </a:r>
            <a:r>
              <a:rPr kumimoji="1" lang="en-US" altLang="zh-CN" dirty="0"/>
              <a:t> (e.g., clickable and scrollable), and the </a:t>
            </a:r>
            <a:r>
              <a:rPr kumimoji="1" lang="en-US" altLang="zh-CN" b="1" dirty="0"/>
              <a:t>designated order </a:t>
            </a:r>
            <a:r>
              <a:rPr kumimoji="1" lang="en-US" altLang="zh-CN" dirty="0"/>
              <a:t>among sibling widgets (i.e., index).</a:t>
            </a:r>
          </a:p>
          <a:p>
            <a:r>
              <a:rPr kumimoji="1" lang="en-US" altLang="zh-CN" dirty="0"/>
              <a:t>Each attribute is a </a:t>
            </a:r>
            <a:r>
              <a:rPr kumimoji="1" lang="en-US" altLang="zh-CN" b="1" dirty="0"/>
              <a:t>key-value</a:t>
            </a:r>
            <a:r>
              <a:rPr kumimoji="1" lang="en-US" altLang="zh-CN" dirty="0"/>
              <a:t> pair.</a:t>
            </a:r>
          </a:p>
          <a:p>
            <a:pPr lvl="1"/>
            <a:r>
              <a:rPr kumimoji="1" lang="en-US" altLang="zh-CN" dirty="0"/>
              <a:t>e.g.,</a:t>
            </a:r>
            <a:r>
              <a:rPr kumimoji="1" lang="zh-CN" altLang="en-US" dirty="0"/>
              <a:t> </a:t>
            </a:r>
            <a:r>
              <a:rPr kumimoji="1" lang="en-US" altLang="zh-CN" dirty="0"/>
              <a:t>an index attribute whose value is 0 can be denoted by </a:t>
            </a:r>
            <a:r>
              <a:rPr kumimoji="1" lang="en-US" altLang="zh-CN" dirty="0" err="1"/>
              <a:t>i</a:t>
            </a:r>
            <a:r>
              <a:rPr kumimoji="1" lang="en-US" altLang="zh-CN" dirty="0"/>
              <a:t> = 0.</a:t>
            </a:r>
          </a:p>
        </p:txBody>
      </p:sp>
      <p:pic>
        <p:nvPicPr>
          <p:cNvPr id="5" name="图片 4">
            <a:extLst>
              <a:ext uri="{FF2B5EF4-FFF2-40B4-BE49-F238E27FC236}">
                <a16:creationId xmlns:a16="http://schemas.microsoft.com/office/drawing/2014/main" id="{D19DF43F-FE5D-A64C-B151-B07623D3DD2D}"/>
              </a:ext>
            </a:extLst>
          </p:cNvPr>
          <p:cNvPicPr>
            <a:picLocks noChangeAspect="1"/>
          </p:cNvPicPr>
          <p:nvPr/>
        </p:nvPicPr>
        <p:blipFill>
          <a:blip r:embed="rId3"/>
          <a:stretch>
            <a:fillRect/>
          </a:stretch>
        </p:blipFill>
        <p:spPr>
          <a:xfrm>
            <a:off x="5726633" y="2335121"/>
            <a:ext cx="2234735" cy="3487621"/>
          </a:xfrm>
          <a:prstGeom prst="rect">
            <a:avLst/>
          </a:prstGeom>
          <a:effectLst>
            <a:outerShdw blurRad="63500" sx="102000" sy="102000" algn="ctr" rotWithShape="0">
              <a:prstClr val="black">
                <a:alpha val="40000"/>
              </a:prstClr>
            </a:outerShdw>
          </a:effectLst>
        </p:spPr>
      </p:pic>
      <p:pic>
        <p:nvPicPr>
          <p:cNvPr id="6" name="图片 5">
            <a:extLst>
              <a:ext uri="{FF2B5EF4-FFF2-40B4-BE49-F238E27FC236}">
                <a16:creationId xmlns:a16="http://schemas.microsoft.com/office/drawing/2014/main" id="{AE0FDABF-406C-124D-BA69-0C59EF8251F4}"/>
              </a:ext>
            </a:extLst>
          </p:cNvPr>
          <p:cNvPicPr>
            <a:picLocks noChangeAspect="1"/>
          </p:cNvPicPr>
          <p:nvPr/>
        </p:nvPicPr>
        <p:blipFill>
          <a:blip r:embed="rId4"/>
          <a:stretch>
            <a:fillRect/>
          </a:stretch>
        </p:blipFill>
        <p:spPr>
          <a:xfrm>
            <a:off x="9474200" y="3156970"/>
            <a:ext cx="2717800" cy="2812685"/>
          </a:xfrm>
          <a:prstGeom prst="rect">
            <a:avLst/>
          </a:prstGeom>
        </p:spPr>
      </p:pic>
      <p:sp>
        <p:nvSpPr>
          <p:cNvPr id="7" name="左右箭头 6">
            <a:extLst>
              <a:ext uri="{FF2B5EF4-FFF2-40B4-BE49-F238E27FC236}">
                <a16:creationId xmlns:a16="http://schemas.microsoft.com/office/drawing/2014/main" id="{BCAA86A1-CA70-A547-8D3C-68C0A2417C54}"/>
              </a:ext>
            </a:extLst>
          </p:cNvPr>
          <p:cNvSpPr/>
          <p:nvPr/>
        </p:nvSpPr>
        <p:spPr>
          <a:xfrm>
            <a:off x="8211404" y="3871164"/>
            <a:ext cx="995281" cy="5691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F0E6C79B-9BCC-0F46-A00B-D1B4AA4C1887}"/>
              </a:ext>
            </a:extLst>
          </p:cNvPr>
          <p:cNvSpPr/>
          <p:nvPr/>
        </p:nvSpPr>
        <p:spPr>
          <a:xfrm>
            <a:off x="9474200" y="5969655"/>
            <a:ext cx="2324611" cy="523220"/>
          </a:xfrm>
          <a:prstGeom prst="rect">
            <a:avLst/>
          </a:prstGeom>
        </p:spPr>
        <p:txBody>
          <a:bodyPr wrap="none">
            <a:spAutoFit/>
          </a:bodyPr>
          <a:lstStyle/>
          <a:p>
            <a:r>
              <a:rPr kumimoji="1" lang="en-US" altLang="zh-CN" sz="2800" dirty="0"/>
              <a:t>GUI</a:t>
            </a:r>
            <a:r>
              <a:rPr kumimoji="1" lang="zh-CN" altLang="en-US" sz="2800" dirty="0"/>
              <a:t> </a:t>
            </a:r>
            <a:r>
              <a:rPr kumimoji="1" lang="en-US" altLang="zh-CN" sz="2800" dirty="0"/>
              <a:t>Tree/State</a:t>
            </a:r>
            <a:endParaRPr lang="zh-CN" altLang="en-US" sz="2800" dirty="0"/>
          </a:p>
        </p:txBody>
      </p:sp>
      <p:sp>
        <p:nvSpPr>
          <p:cNvPr id="9" name="矩形 8">
            <a:extLst>
              <a:ext uri="{FF2B5EF4-FFF2-40B4-BE49-F238E27FC236}">
                <a16:creationId xmlns:a16="http://schemas.microsoft.com/office/drawing/2014/main" id="{B0EA43E3-A5B4-6F49-A3D5-9C90F8ED877D}"/>
              </a:ext>
            </a:extLst>
          </p:cNvPr>
          <p:cNvSpPr/>
          <p:nvPr/>
        </p:nvSpPr>
        <p:spPr>
          <a:xfrm>
            <a:off x="6478355" y="5969655"/>
            <a:ext cx="731290" cy="523220"/>
          </a:xfrm>
          <a:prstGeom prst="rect">
            <a:avLst/>
          </a:prstGeom>
        </p:spPr>
        <p:txBody>
          <a:bodyPr wrap="none">
            <a:spAutoFit/>
          </a:bodyPr>
          <a:lstStyle/>
          <a:p>
            <a:r>
              <a:rPr kumimoji="1" lang="en-US" altLang="zh-CN" sz="2800" dirty="0"/>
              <a:t>GUI</a:t>
            </a:r>
            <a:endParaRPr lang="zh-CN" altLang="en-US" sz="2800" dirty="0"/>
          </a:p>
        </p:txBody>
      </p:sp>
    </p:spTree>
    <p:extLst>
      <p:ext uri="{BB962C8B-B14F-4D97-AF65-F5344CB8AC3E}">
        <p14:creationId xmlns:p14="http://schemas.microsoft.com/office/powerpoint/2010/main" val="187766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D8AD3-6D84-0247-92F6-900D7126085A}"/>
              </a:ext>
            </a:extLst>
          </p:cNvPr>
          <p:cNvSpPr>
            <a:spLocks noGrp="1"/>
          </p:cNvSpPr>
          <p:nvPr>
            <p:ph type="title"/>
          </p:nvPr>
        </p:nvSpPr>
        <p:spPr/>
        <p:txBody>
          <a:bodyPr/>
          <a:lstStyle/>
          <a:p>
            <a:r>
              <a:rPr kumimoji="1" lang="en-US" altLang="zh-CN" dirty="0"/>
              <a:t>Attribute Path</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A9D3F4-10FA-B240-80DD-469989EC939E}"/>
                  </a:ext>
                </a:extLst>
              </p:cNvPr>
              <p:cNvSpPr>
                <a:spLocks noGrp="1"/>
              </p:cNvSpPr>
              <p:nvPr>
                <p:ph idx="1"/>
              </p:nvPr>
            </p:nvSpPr>
            <p:spPr>
              <a:xfrm>
                <a:off x="838200" y="1825625"/>
                <a:ext cx="11176322" cy="4351338"/>
              </a:xfrm>
            </p:spPr>
            <p:txBody>
              <a:bodyPr/>
              <a:lstStyle/>
              <a:p>
                <a:r>
                  <a:rPr kumimoji="1" lang="en-US" altLang="zh-CN" dirty="0"/>
                  <a:t>In a GUI tree </a:t>
                </a:r>
                <a14:m>
                  <m:oMath xmlns:m="http://schemas.openxmlformats.org/officeDocument/2006/math">
                    <m:r>
                      <a:rPr kumimoji="1" lang="en-US" altLang="zh-CN" b="0" i="1" smtClean="0">
                        <a:latin typeface="Cambria Math" panose="02040503050406030204" pitchFamily="18" charset="0"/>
                      </a:rPr>
                      <m:t>𝑇</m:t>
                    </m:r>
                  </m:oMath>
                </a14:m>
                <a:r>
                  <a:rPr kumimoji="1" lang="en-US" altLang="zh-CN" dirty="0"/>
                  <a:t>, given a widget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kumimoji="1" lang="en-US" altLang="zh-CN" dirty="0"/>
                  <a:t>, a node path </a:t>
                </a:r>
                <a14:m>
                  <m:oMath xmlns:m="http://schemas.openxmlformats.org/officeDocument/2006/math">
                    <m:r>
                      <a:rPr kumimoji="1" lang="en-US" altLang="zh-CN" b="0" i="1" smtClean="0">
                        <a:latin typeface="Cambria Math" panose="02040503050406030204" pitchFamily="18" charset="0"/>
                      </a:rPr>
                      <m:t>𝑤</m:t>
                    </m:r>
                    <m:r>
                      <a:rPr kumimoji="1" lang="en-US" altLang="zh-CN" b="0" i="1" smtClean="0">
                        <a:latin typeface="Cambria Math" panose="02040503050406030204" pitchFamily="18" charset="0"/>
                      </a:rPr>
                      <m:t>= &lt;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&gt; </m:t>
                    </m:r>
                  </m:oMath>
                </a14:m>
                <a:r>
                  <a:rPr kumimoji="1" lang="en-US" altLang="zh-CN" dirty="0"/>
                  <a:t>is a sequence of tree nodes (i.e., widgets) that are on the traversal path from one of its ancestors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1</m:t>
                        </m:r>
                      </m:sub>
                    </m:sSub>
                  </m:oMath>
                </a14:m>
                <a:r>
                  <a:rPr kumimoji="1" lang="en-US" altLang="zh-CN" dirty="0"/>
                  <a:t> to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kumimoji="1" lang="en-US" altLang="zh-CN" dirty="0"/>
                  <a:t>.</a:t>
                </a:r>
                <a:endParaRPr kumimoji="1" lang="zh-CN" altLang="en-US" dirty="0"/>
              </a:p>
            </p:txBody>
          </p:sp>
        </mc:Choice>
        <mc:Fallback xmlns="">
          <p:sp>
            <p:nvSpPr>
              <p:cNvPr id="3" name="内容占位符 2">
                <a:extLst>
                  <a:ext uri="{FF2B5EF4-FFF2-40B4-BE49-F238E27FC236}">
                    <a16:creationId xmlns:a16="http://schemas.microsoft.com/office/drawing/2014/main" id="{E0A9D3F4-10FA-B240-80DD-469989EC939E}"/>
                  </a:ext>
                </a:extLst>
              </p:cNvPr>
              <p:cNvSpPr>
                <a:spLocks noGrp="1" noRot="1" noChangeAspect="1" noMove="1" noResize="1" noEditPoints="1" noAdjustHandles="1" noChangeArrowheads="1" noChangeShapeType="1" noTextEdit="1"/>
              </p:cNvSpPr>
              <p:nvPr>
                <p:ph idx="1"/>
              </p:nvPr>
            </p:nvSpPr>
            <p:spPr>
              <a:xfrm>
                <a:off x="838200" y="1825625"/>
                <a:ext cx="11176322" cy="4351338"/>
              </a:xfrm>
              <a:blipFill>
                <a:blip r:embed="rId3"/>
                <a:stretch>
                  <a:fillRect l="-1022" t="-2326" r="-15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B2685C-554E-AB47-B8F7-527A09C15E75}"/>
              </a:ext>
            </a:extLst>
          </p:cNvPr>
          <p:cNvPicPr>
            <a:picLocks noChangeAspect="1"/>
          </p:cNvPicPr>
          <p:nvPr/>
        </p:nvPicPr>
        <p:blipFill>
          <a:blip r:embed="rId4"/>
          <a:stretch>
            <a:fillRect/>
          </a:stretch>
        </p:blipFill>
        <p:spPr>
          <a:xfrm>
            <a:off x="8935688" y="3429000"/>
            <a:ext cx="2717800" cy="2812685"/>
          </a:xfrm>
          <a:prstGeom prst="rect">
            <a:avLst/>
          </a:prstGeom>
        </p:spPr>
      </p:pic>
    </p:spTree>
    <p:extLst>
      <p:ext uri="{BB962C8B-B14F-4D97-AF65-F5344CB8AC3E}">
        <p14:creationId xmlns:p14="http://schemas.microsoft.com/office/powerpoint/2010/main" val="288885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D8AD3-6D84-0247-92F6-900D7126085A}"/>
              </a:ext>
            </a:extLst>
          </p:cNvPr>
          <p:cNvSpPr>
            <a:spLocks noGrp="1"/>
          </p:cNvSpPr>
          <p:nvPr>
            <p:ph type="title"/>
          </p:nvPr>
        </p:nvSpPr>
        <p:spPr/>
        <p:txBody>
          <a:bodyPr/>
          <a:lstStyle/>
          <a:p>
            <a:r>
              <a:rPr kumimoji="1" lang="en-US" altLang="zh-CN" dirty="0"/>
              <a:t>Attribute Path</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A9D3F4-10FA-B240-80DD-469989EC939E}"/>
                  </a:ext>
                </a:extLst>
              </p:cNvPr>
              <p:cNvSpPr>
                <a:spLocks noGrp="1"/>
              </p:cNvSpPr>
              <p:nvPr>
                <p:ph idx="1"/>
              </p:nvPr>
            </p:nvSpPr>
            <p:spPr>
              <a:xfrm>
                <a:off x="838200" y="1860349"/>
                <a:ext cx="6639046" cy="3510304"/>
              </a:xfrm>
            </p:spPr>
            <p:txBody>
              <a:bodyPr/>
              <a:lstStyle/>
              <a:p>
                <a:r>
                  <a:rPr kumimoji="1" lang="en-US" altLang="zh-CN" b="1" dirty="0"/>
                  <a:t>Deﬁnition 1 (Attribute Path)</a:t>
                </a:r>
              </a:p>
              <a:p>
                <a:pPr marL="0" indent="0">
                  <a:buNone/>
                </a:pPr>
                <a:r>
                  <a:rPr kumimoji="1" lang="en-US" altLang="zh-CN" dirty="0"/>
                  <a:t>Given a widget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𝑛</m:t>
                        </m:r>
                      </m:sub>
                    </m:sSub>
                  </m:oMath>
                </a14:m>
                <a:r>
                  <a:rPr kumimoji="1" lang="en-US" altLang="zh-CN" dirty="0"/>
                  <a:t> and one of its node paths </a:t>
                </a:r>
                <a14:m>
                  <m:oMath xmlns:m="http://schemas.openxmlformats.org/officeDocument/2006/math">
                    <m:r>
                      <a:rPr kumimoji="1" lang="en-US" altLang="zh-CN" i="1">
                        <a:latin typeface="Cambria Math" panose="02040503050406030204" pitchFamily="18" charset="0"/>
                      </a:rPr>
                      <m:t>𝑤</m:t>
                    </m:r>
                    <m:r>
                      <a:rPr kumimoji="1" lang="en-US" altLang="zh-CN" i="1">
                        <a:latin typeface="Cambria Math" panose="02040503050406030204" pitchFamily="18" charset="0"/>
                      </a:rPr>
                      <m:t>= &lt;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&gt; </m:t>
                    </m:r>
                  </m:oMath>
                </a14:m>
                <a:r>
                  <a:rPr kumimoji="1" lang="en-US" altLang="zh-CN" dirty="0"/>
                  <a:t>, an attribute path </a:t>
                </a:r>
                <a14:m>
                  <m:oMath xmlns:m="http://schemas.openxmlformats.org/officeDocument/2006/math">
                    <m:r>
                      <a:rPr kumimoji="1" lang="en-US" altLang="zh-CN" b="0" i="1" smtClean="0">
                        <a:latin typeface="Cambria Math" panose="02040503050406030204" pitchFamily="18" charset="0"/>
                      </a:rPr>
                      <m:t>𝜋</m:t>
                    </m:r>
                    <m:r>
                      <a:rPr kumimoji="1" lang="en-US" altLang="zh-CN" b="0" i="1" smtClean="0">
                        <a:latin typeface="Cambria Math" panose="02040503050406030204" pitchFamily="18" charset="0"/>
                      </a:rPr>
                      <m:t>=&lt;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𝑛</m:t>
                        </m:r>
                      </m:sub>
                    </m:sSub>
                    <m:r>
                      <a:rPr kumimoji="1" lang="en-US" altLang="zh-CN" b="0" i="1" smtClean="0">
                        <a:latin typeface="Cambria Math" panose="02040503050406030204" pitchFamily="18" charset="0"/>
                      </a:rPr>
                      <m:t>&gt;</m:t>
                    </m:r>
                  </m:oMath>
                </a14:m>
                <a:r>
                  <a:rPr kumimoji="1" lang="en-US" altLang="zh-CN" dirty="0"/>
                  <a:t> is a projection of </a:t>
                </a:r>
                <a:r>
                  <a:rPr kumimoji="1" lang="el-GR" altLang="zh-CN" dirty="0"/>
                  <a:t>, </a:t>
                </a:r>
                <a:r>
                  <a:rPr kumimoji="1" lang="en-US" altLang="zh-CN" dirty="0"/>
                  <a:t>such that</a:t>
                </a:r>
                <a:r>
                  <a:rPr kumimoji="1" lang="zh-CN" altLang="en-US" dirty="0"/>
                  <a:t> </a:t>
                </a:r>
                <a:r>
                  <a:rPr kumimoji="1" lang="en-US" altLang="zh-CN" dirty="0"/>
                  <a:t>each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𝑖</m:t>
                        </m:r>
                      </m:sub>
                    </m:sSub>
                  </m:oMath>
                </a14:m>
                <a:r>
                  <a:rPr kumimoji="1" lang="en-US" altLang="zh-CN" dirty="0"/>
                  <a:t> is a subset of the attributes of the corresponding widget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b="0" i="1" smtClean="0">
                            <a:latin typeface="Cambria Math" panose="02040503050406030204" pitchFamily="18" charset="0"/>
                          </a:rPr>
                          <m:t>𝑖</m:t>
                        </m:r>
                      </m:sub>
                    </m:sSub>
                  </m:oMath>
                </a14:m>
                <a:r>
                  <a:rPr kumimoji="1" lang="en-US" altLang="zh-CN" dirty="0"/>
                  <a:t>.</a:t>
                </a:r>
                <a:endParaRPr kumimoji="1" lang="zh-CN" altLang="en-US" dirty="0"/>
              </a:p>
            </p:txBody>
          </p:sp>
        </mc:Choice>
        <mc:Fallback xmlns="">
          <p:sp>
            <p:nvSpPr>
              <p:cNvPr id="3" name="内容占位符 2">
                <a:extLst>
                  <a:ext uri="{FF2B5EF4-FFF2-40B4-BE49-F238E27FC236}">
                    <a16:creationId xmlns:a16="http://schemas.microsoft.com/office/drawing/2014/main" id="{E0A9D3F4-10FA-B240-80DD-469989EC939E}"/>
                  </a:ext>
                </a:extLst>
              </p:cNvPr>
              <p:cNvSpPr>
                <a:spLocks noGrp="1" noRot="1" noChangeAspect="1" noMove="1" noResize="1" noEditPoints="1" noAdjustHandles="1" noChangeArrowheads="1" noChangeShapeType="1" noTextEdit="1"/>
              </p:cNvSpPr>
              <p:nvPr>
                <p:ph idx="1"/>
              </p:nvPr>
            </p:nvSpPr>
            <p:spPr>
              <a:xfrm>
                <a:off x="838200" y="1860349"/>
                <a:ext cx="6639046" cy="3510304"/>
              </a:xfrm>
              <a:blipFill>
                <a:blip r:embed="rId3"/>
                <a:stretch>
                  <a:fillRect l="-1912" t="-2888" r="-22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B2685C-554E-AB47-B8F7-527A09C15E75}"/>
              </a:ext>
            </a:extLst>
          </p:cNvPr>
          <p:cNvPicPr>
            <a:picLocks noChangeAspect="1"/>
          </p:cNvPicPr>
          <p:nvPr/>
        </p:nvPicPr>
        <p:blipFill>
          <a:blip r:embed="rId4"/>
          <a:stretch>
            <a:fillRect/>
          </a:stretch>
        </p:blipFill>
        <p:spPr>
          <a:xfrm>
            <a:off x="8935688" y="3429000"/>
            <a:ext cx="2717800" cy="2812685"/>
          </a:xfrm>
          <a:prstGeom prst="rect">
            <a:avLst/>
          </a:prstGeom>
        </p:spPr>
      </p:pic>
    </p:spTree>
    <p:extLst>
      <p:ext uri="{BB962C8B-B14F-4D97-AF65-F5344CB8AC3E}">
        <p14:creationId xmlns:p14="http://schemas.microsoft.com/office/powerpoint/2010/main" val="308950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D8AD3-6D84-0247-92F6-900D7126085A}"/>
              </a:ext>
            </a:extLst>
          </p:cNvPr>
          <p:cNvSpPr>
            <a:spLocks noGrp="1"/>
          </p:cNvSpPr>
          <p:nvPr>
            <p:ph type="title"/>
          </p:nvPr>
        </p:nvSpPr>
        <p:spPr/>
        <p:txBody>
          <a:bodyPr/>
          <a:lstStyle/>
          <a:p>
            <a:r>
              <a:rPr kumimoji="1" lang="en-US" altLang="zh-CN" dirty="0"/>
              <a:t>Attribute Path</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A9D3F4-10FA-B240-80DD-469989EC939E}"/>
                  </a:ext>
                </a:extLst>
              </p:cNvPr>
              <p:cNvSpPr>
                <a:spLocks noGrp="1"/>
              </p:cNvSpPr>
              <p:nvPr>
                <p:ph idx="1"/>
              </p:nvPr>
            </p:nvSpPr>
            <p:spPr>
              <a:xfrm>
                <a:off x="838200" y="1860349"/>
                <a:ext cx="6639046" cy="4216360"/>
              </a:xfrm>
            </p:spPr>
            <p:txBody>
              <a:bodyPr>
                <a:normAutofit/>
              </a:bodyPr>
              <a:lstStyle/>
              <a:p>
                <a:r>
                  <a:rPr kumimoji="1" lang="en-US" altLang="zh-CN" b="1" dirty="0"/>
                  <a:t>Deﬁnition 2 (Full Attribute Path)</a:t>
                </a:r>
              </a:p>
              <a:p>
                <a:pPr marL="0" indent="0">
                  <a:buNone/>
                </a:pPr>
                <a:r>
                  <a:rPr kumimoji="1" lang="en-US" altLang="zh-CN" dirty="0"/>
                  <a:t>An attribute path </a:t>
                </a:r>
                <a14:m>
                  <m:oMath xmlns:m="http://schemas.openxmlformats.org/officeDocument/2006/math">
                    <m:r>
                      <a:rPr kumimoji="1" lang="en-US" altLang="zh-CN" i="1">
                        <a:latin typeface="Cambria Math" panose="02040503050406030204" pitchFamily="18" charset="0"/>
                      </a:rPr>
                      <m:t>𝜋</m:t>
                    </m:r>
                    <m:r>
                      <a:rPr kumimoji="1" lang="en-US" altLang="zh-CN" i="1">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&gt;</m:t>
                    </m:r>
                  </m:oMath>
                </a14:m>
                <a:r>
                  <a:rPr kumimoji="1" lang="en-US" altLang="zh-CN" dirty="0"/>
                  <a:t> is a full attribute path if</a:t>
                </a:r>
              </a:p>
              <a:p>
                <a:pPr lvl="1"/>
                <a:r>
                  <a:rPr kumimoji="1" lang="en-US" altLang="zh-CN" dirty="0"/>
                  <a:t>its </a:t>
                </a:r>
                <a14:m>
                  <m:oMath xmlns:m="http://schemas.openxmlformats.org/officeDocument/2006/math">
                    <m:r>
                      <a:rPr kumimoji="1" lang="en-US" altLang="zh-CN" i="1">
                        <a:latin typeface="Cambria Math" panose="02040503050406030204" pitchFamily="18" charset="0"/>
                      </a:rPr>
                      <m:t>𝑤</m:t>
                    </m:r>
                    <m:r>
                      <a:rPr kumimoji="1" lang="en-US" altLang="zh-CN" i="1">
                        <a:latin typeface="Cambria Math" panose="02040503050406030204" pitchFamily="18" charset="0"/>
                      </a:rPr>
                      <m:t>= &lt;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&gt;</m:t>
                    </m:r>
                  </m:oMath>
                </a14:m>
                <a:r>
                  <a:rPr kumimoji="1" lang="en-US" altLang="zh-CN" dirty="0"/>
                  <a:t> is an absolute node path, and</a:t>
                </a:r>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𝑖</m:t>
                        </m:r>
                      </m:sub>
                    </m:sSub>
                  </m:oMath>
                </a14:m>
                <a:r>
                  <a:rPr kumimoji="1" lang="en-US" altLang="zh-CN" dirty="0"/>
                  <a:t> is the whole attributes of the corresponding widget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𝑤</m:t>
                        </m:r>
                      </m:e>
                      <m:sub>
                        <m:r>
                          <a:rPr kumimoji="1" lang="en-US" altLang="zh-CN" i="1">
                            <a:latin typeface="Cambria Math" panose="02040503050406030204" pitchFamily="18" charset="0"/>
                          </a:rPr>
                          <m:t>𝑖</m:t>
                        </m:r>
                      </m:sub>
                    </m:sSub>
                  </m:oMath>
                </a14:m>
                <a:r>
                  <a:rPr kumimoji="1" lang="en-US" altLang="zh-CN" dirty="0"/>
                  <a:t>.</a:t>
                </a:r>
              </a:p>
              <a:p>
                <a:pPr marL="0" indent="0">
                  <a:buNone/>
                </a:pPr>
                <a:r>
                  <a:rPr kumimoji="1" lang="en-US" altLang="zh-CN" dirty="0"/>
                  <a:t>To distinguish from an arbitrary attribute path, we use </a:t>
                </a:r>
                <a14:m>
                  <m:oMath xmlns:m="http://schemas.openxmlformats.org/officeDocument/2006/math">
                    <m:r>
                      <a:rPr kumimoji="1" lang="en-US" altLang="zh-CN" b="0" i="1" smtClean="0">
                        <a:latin typeface="Cambria Math" panose="02040503050406030204" pitchFamily="18" charset="0"/>
                      </a:rPr>
                      <m:t>𝜎</m:t>
                    </m:r>
                  </m:oMath>
                </a14:m>
                <a:r>
                  <a:rPr kumimoji="1" lang="el-GR" altLang="zh-CN" dirty="0"/>
                  <a:t> </a:t>
                </a:r>
                <a:r>
                  <a:rPr kumimoji="1" lang="en-US" altLang="zh-CN" dirty="0"/>
                  <a:t>to denote a full attribute path.</a:t>
                </a:r>
              </a:p>
            </p:txBody>
          </p:sp>
        </mc:Choice>
        <mc:Fallback xmlns="">
          <p:sp>
            <p:nvSpPr>
              <p:cNvPr id="3" name="内容占位符 2">
                <a:extLst>
                  <a:ext uri="{FF2B5EF4-FFF2-40B4-BE49-F238E27FC236}">
                    <a16:creationId xmlns:a16="http://schemas.microsoft.com/office/drawing/2014/main" id="{E0A9D3F4-10FA-B240-80DD-469989EC939E}"/>
                  </a:ext>
                </a:extLst>
              </p:cNvPr>
              <p:cNvSpPr>
                <a:spLocks noGrp="1" noRot="1" noChangeAspect="1" noMove="1" noResize="1" noEditPoints="1" noAdjustHandles="1" noChangeArrowheads="1" noChangeShapeType="1" noTextEdit="1"/>
              </p:cNvSpPr>
              <p:nvPr>
                <p:ph idx="1"/>
              </p:nvPr>
            </p:nvSpPr>
            <p:spPr>
              <a:xfrm>
                <a:off x="838200" y="1860349"/>
                <a:ext cx="6639046" cy="4216360"/>
              </a:xfrm>
              <a:blipFill>
                <a:blip r:embed="rId3"/>
                <a:stretch>
                  <a:fillRect l="-1912" t="-2402" r="-2486" b="-12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B2685C-554E-AB47-B8F7-527A09C15E75}"/>
              </a:ext>
            </a:extLst>
          </p:cNvPr>
          <p:cNvPicPr>
            <a:picLocks noChangeAspect="1"/>
          </p:cNvPicPr>
          <p:nvPr/>
        </p:nvPicPr>
        <p:blipFill>
          <a:blip r:embed="rId4"/>
          <a:stretch>
            <a:fillRect/>
          </a:stretch>
        </p:blipFill>
        <p:spPr>
          <a:xfrm>
            <a:off x="8304795" y="2022657"/>
            <a:ext cx="2717800" cy="2812685"/>
          </a:xfrm>
          <a:prstGeom prst="rect">
            <a:avLst/>
          </a:prstGeom>
        </p:spPr>
      </p:pic>
      <p:pic>
        <p:nvPicPr>
          <p:cNvPr id="4" name="图片 3">
            <a:extLst>
              <a:ext uri="{FF2B5EF4-FFF2-40B4-BE49-F238E27FC236}">
                <a16:creationId xmlns:a16="http://schemas.microsoft.com/office/drawing/2014/main" id="{8F9B9045-BA03-5F44-AF4F-A5290844BDE8}"/>
              </a:ext>
            </a:extLst>
          </p:cNvPr>
          <p:cNvPicPr>
            <a:picLocks noChangeAspect="1"/>
          </p:cNvPicPr>
          <p:nvPr/>
        </p:nvPicPr>
        <p:blipFill>
          <a:blip r:embed="rId5"/>
          <a:stretch>
            <a:fillRect/>
          </a:stretch>
        </p:blipFill>
        <p:spPr>
          <a:xfrm>
            <a:off x="6979533" y="5242966"/>
            <a:ext cx="4870611" cy="1174256"/>
          </a:xfrm>
          <a:prstGeom prst="rect">
            <a:avLst/>
          </a:prstGeom>
        </p:spPr>
      </p:pic>
    </p:spTree>
    <p:extLst>
      <p:ext uri="{BB962C8B-B14F-4D97-AF65-F5344CB8AC3E}">
        <p14:creationId xmlns:p14="http://schemas.microsoft.com/office/powerpoint/2010/main" val="238210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D8AD3-6D84-0247-92F6-900D7126085A}"/>
              </a:ext>
            </a:extLst>
          </p:cNvPr>
          <p:cNvSpPr>
            <a:spLocks noGrp="1"/>
          </p:cNvSpPr>
          <p:nvPr>
            <p:ph type="title"/>
          </p:nvPr>
        </p:nvSpPr>
        <p:spPr/>
        <p:txBody>
          <a:bodyPr/>
          <a:lstStyle/>
          <a:p>
            <a:r>
              <a:rPr kumimoji="1" lang="en-US" altLang="zh-CN" dirty="0"/>
              <a:t>Attribute Path</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A9D3F4-10FA-B240-80DD-469989EC939E}"/>
                  </a:ext>
                </a:extLst>
              </p:cNvPr>
              <p:cNvSpPr>
                <a:spLocks noGrp="1"/>
              </p:cNvSpPr>
              <p:nvPr>
                <p:ph idx="1"/>
              </p:nvPr>
            </p:nvSpPr>
            <p:spPr>
              <a:xfrm>
                <a:off x="838200" y="1860349"/>
                <a:ext cx="6639046" cy="4216360"/>
              </a:xfrm>
            </p:spPr>
            <p:txBody>
              <a:bodyPr>
                <a:normAutofit/>
              </a:bodyPr>
              <a:lstStyle/>
              <a:p>
                <a:r>
                  <a:rPr kumimoji="1" lang="en-US" altLang="zh-CN" b="1" dirty="0"/>
                  <a:t>Deﬁnition 3 (Attribute Path Reduction)</a:t>
                </a:r>
              </a:p>
              <a:p>
                <a:pPr marL="0" indent="0">
                  <a:buNone/>
                </a:pPr>
                <a:r>
                  <a:rPr kumimoji="1" lang="en-US" altLang="zh-CN" dirty="0"/>
                  <a:t>An attribute path reducer is a function </a:t>
                </a:r>
                <a14:m>
                  <m:oMath xmlns:m="http://schemas.openxmlformats.org/officeDocument/2006/math">
                    <m:r>
                      <a:rPr kumimoji="1" lang="en-US" altLang="zh-CN" b="0" i="1" smtClean="0">
                        <a:latin typeface="Cambria Math" panose="02040503050406030204" pitchFamily="18" charset="0"/>
                      </a:rPr>
                      <m:t>𝑅</m:t>
                    </m:r>
                  </m:oMath>
                </a14:m>
                <a:r>
                  <a:rPr kumimoji="1" lang="en-US" altLang="zh-CN" dirty="0"/>
                  <a:t> that takes as input an attribute path </a:t>
                </a:r>
                <a14:m>
                  <m:oMath xmlns:m="http://schemas.openxmlformats.org/officeDocument/2006/math">
                    <m:r>
                      <a:rPr kumimoji="1" lang="en-US" altLang="zh-CN" i="1">
                        <a:latin typeface="Cambria Math" panose="02040503050406030204" pitchFamily="18" charset="0"/>
                      </a:rPr>
                      <m:t>𝜋</m:t>
                    </m:r>
                    <m:r>
                      <a:rPr kumimoji="1" lang="en-US" altLang="zh-CN" i="1">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𝑎</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&gt;</m:t>
                    </m:r>
                  </m:oMath>
                </a14:m>
                <a:r>
                  <a:rPr kumimoji="1" lang="en-US" altLang="zh-CN" dirty="0"/>
                  <a:t> and returns a new attribute path </a:t>
                </a:r>
                <a14:m>
                  <m:oMath xmlns:m="http://schemas.openxmlformats.org/officeDocument/2006/math">
                    <m:r>
                      <a:rPr kumimoji="1" lang="en-US" altLang="zh-CN" i="1">
                        <a:latin typeface="Cambria Math" panose="02040503050406030204" pitchFamily="18" charset="0"/>
                      </a:rPr>
                      <m:t>𝜋</m:t>
                    </m:r>
                    <m:r>
                      <a:rPr kumimoji="1" lang="en-US" altLang="zh-CN" b="0" i="1" smtClean="0">
                        <a:latin typeface="Cambria Math" panose="02040503050406030204" pitchFamily="18" charset="0"/>
                      </a:rPr>
                      <m:t>′</m:t>
                    </m:r>
                    <m:r>
                      <a:rPr kumimoji="1" lang="en-US" altLang="zh-CN" i="1">
                        <a:latin typeface="Cambria Math" panose="02040503050406030204" pitchFamily="18" charset="0"/>
                      </a:rPr>
                      <m:t>=&lt;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𝑚</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&gt;</m:t>
                    </m:r>
                  </m:oMath>
                </a14:m>
                <a:r>
                  <a:rPr kumimoji="1" lang="en-US" altLang="zh-CN" dirty="0"/>
                  <a:t>, such that,</a:t>
                </a:r>
              </a:p>
              <a:p>
                <a:pPr marL="0"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1 </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 ∧ </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sub>
                        <m:sup>
                          <m:r>
                            <a:rPr kumimoji="1" lang="en-US" altLang="zh-CN" b="0" i="1" smtClean="0">
                              <a:latin typeface="Cambria Math" panose="02040503050406030204" pitchFamily="18" charset="0"/>
                              <a:ea typeface="Cambria Math" panose="02040503050406030204" pitchFamily="18" charset="0"/>
                            </a:rPr>
                            <m:t>𝑛</m:t>
                          </m:r>
                        </m:sup>
                      </m:sSubSup>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𝑏</m:t>
                          </m:r>
                        </m:e>
                        <m:sub>
                          <m:r>
                            <a:rPr kumimoji="1" lang="en-US" altLang="zh-CN" b="0" i="1" smtClean="0">
                              <a:latin typeface="Cambria Math" panose="02040503050406030204" pitchFamily="18" charset="0"/>
                              <a:ea typeface="Cambria Math" panose="02040503050406030204" pitchFamily="18" charset="0"/>
                            </a:rPr>
                            <m:t>𝑖</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𝑖</m:t>
                          </m:r>
                        </m:sub>
                      </m:sSub>
                    </m:oMath>
                  </m:oMathPara>
                </a14:m>
                <a:endParaRPr kumimoji="1" lang="en-US" altLang="zh-CN" b="0" dirty="0">
                  <a:ea typeface="Cambria Math" panose="02040503050406030204" pitchFamily="18" charset="0"/>
                </a:endParaRPr>
              </a:p>
              <a:p>
                <a:pPr marL="0" indent="0">
                  <a:buNone/>
                </a:pPr>
                <a:r>
                  <a:rPr kumimoji="1" lang="en-US" altLang="zh-CN" dirty="0"/>
                  <a:t>In other words,</a:t>
                </a:r>
                <a:r>
                  <a:rPr kumimoji="1" lang="zh-CN" altLang="en-US" dirty="0"/>
                  <a:t> </a:t>
                </a:r>
                <a14:m>
                  <m:oMath xmlns:m="http://schemas.openxmlformats.org/officeDocument/2006/math">
                    <m:r>
                      <a:rPr kumimoji="1" lang="en-US" altLang="zh-CN" i="1">
                        <a:latin typeface="Cambria Math" panose="02040503050406030204" pitchFamily="18" charset="0"/>
                      </a:rPr>
                      <m:t>𝜋</m:t>
                    </m:r>
                    <m:r>
                      <a:rPr kumimoji="1" lang="en-US" altLang="zh-CN" i="1">
                        <a:latin typeface="Cambria Math" panose="02040503050406030204" pitchFamily="18" charset="0"/>
                      </a:rPr>
                      <m:t>′</m:t>
                    </m:r>
                  </m:oMath>
                </a14:m>
                <a:r>
                  <a:rPr kumimoji="1" lang="en-US" altLang="zh-CN" dirty="0"/>
                  <a:t> </a:t>
                </a:r>
                <a:r>
                  <a:rPr kumimoji="1" lang="el-GR" altLang="zh-CN" dirty="0"/>
                  <a:t> </a:t>
                </a:r>
                <a:r>
                  <a:rPr kumimoji="1" lang="en-US" altLang="zh-CN" dirty="0"/>
                  <a:t>is a sufﬁx of </a:t>
                </a:r>
                <a14:m>
                  <m:oMath xmlns:m="http://schemas.openxmlformats.org/officeDocument/2006/math">
                    <m:r>
                      <a:rPr kumimoji="1" lang="en-US" altLang="zh-CN" i="1">
                        <a:latin typeface="Cambria Math" panose="02040503050406030204" pitchFamily="18" charset="0"/>
                      </a:rPr>
                      <m:t>𝜋</m:t>
                    </m:r>
                  </m:oMath>
                </a14:m>
                <a:r>
                  <a:rPr kumimoji="1" lang="en-US" altLang="zh-CN" dirty="0"/>
                  <a:t>.</a:t>
                </a:r>
              </a:p>
            </p:txBody>
          </p:sp>
        </mc:Choice>
        <mc:Fallback xmlns="">
          <p:sp>
            <p:nvSpPr>
              <p:cNvPr id="3" name="内容占位符 2">
                <a:extLst>
                  <a:ext uri="{FF2B5EF4-FFF2-40B4-BE49-F238E27FC236}">
                    <a16:creationId xmlns:a16="http://schemas.microsoft.com/office/drawing/2014/main" id="{E0A9D3F4-10FA-B240-80DD-469989EC939E}"/>
                  </a:ext>
                </a:extLst>
              </p:cNvPr>
              <p:cNvSpPr>
                <a:spLocks noGrp="1" noRot="1" noChangeAspect="1" noMove="1" noResize="1" noEditPoints="1" noAdjustHandles="1" noChangeArrowheads="1" noChangeShapeType="1" noTextEdit="1"/>
              </p:cNvSpPr>
              <p:nvPr>
                <p:ph idx="1"/>
              </p:nvPr>
            </p:nvSpPr>
            <p:spPr>
              <a:xfrm>
                <a:off x="838200" y="1860349"/>
                <a:ext cx="6639046" cy="4216360"/>
              </a:xfrm>
              <a:blipFill>
                <a:blip r:embed="rId3"/>
                <a:stretch>
                  <a:fillRect l="-1912" t="-240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AB2685C-554E-AB47-B8F7-527A09C15E75}"/>
              </a:ext>
            </a:extLst>
          </p:cNvPr>
          <p:cNvPicPr>
            <a:picLocks noChangeAspect="1"/>
          </p:cNvPicPr>
          <p:nvPr/>
        </p:nvPicPr>
        <p:blipFill>
          <a:blip r:embed="rId4"/>
          <a:stretch>
            <a:fillRect/>
          </a:stretch>
        </p:blipFill>
        <p:spPr>
          <a:xfrm>
            <a:off x="8304795" y="2022657"/>
            <a:ext cx="2717800" cy="2812685"/>
          </a:xfrm>
          <a:prstGeom prst="rect">
            <a:avLst/>
          </a:prstGeom>
        </p:spPr>
      </p:pic>
    </p:spTree>
    <p:extLst>
      <p:ext uri="{BB962C8B-B14F-4D97-AF65-F5344CB8AC3E}">
        <p14:creationId xmlns:p14="http://schemas.microsoft.com/office/powerpoint/2010/main" val="147399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8379A-10AB-9749-A477-F0127F624576}"/>
              </a:ext>
            </a:extLst>
          </p:cNvPr>
          <p:cNvSpPr>
            <a:spLocks noGrp="1"/>
          </p:cNvSpPr>
          <p:nvPr>
            <p:ph type="title"/>
          </p:nvPr>
        </p:nvSpPr>
        <p:spPr/>
        <p:txBody>
          <a:bodyPr/>
          <a:lstStyle/>
          <a:p>
            <a:r>
              <a:rPr kumimoji="1" lang="en-US" altLang="zh-CN" dirty="0"/>
              <a:t>Model-Based Android GUI Testing</a:t>
            </a:r>
            <a:endParaRPr kumimoji="1" lang="zh-CN" altLang="en-US" dirty="0"/>
          </a:p>
        </p:txBody>
      </p:sp>
      <p:sp>
        <p:nvSpPr>
          <p:cNvPr id="3" name="内容占位符 2">
            <a:extLst>
              <a:ext uri="{FF2B5EF4-FFF2-40B4-BE49-F238E27FC236}">
                <a16:creationId xmlns:a16="http://schemas.microsoft.com/office/drawing/2014/main" id="{F6A7B657-CFAD-B940-A883-1F239602F900}"/>
              </a:ext>
            </a:extLst>
          </p:cNvPr>
          <p:cNvSpPr>
            <a:spLocks noGrp="1"/>
          </p:cNvSpPr>
          <p:nvPr>
            <p:ph idx="1"/>
          </p:nvPr>
        </p:nvSpPr>
        <p:spPr>
          <a:xfrm>
            <a:off x="838200" y="1825625"/>
            <a:ext cx="10515600" cy="2765978"/>
          </a:xfrm>
        </p:spPr>
        <p:txBody>
          <a:bodyPr>
            <a:normAutofit lnSpcReduction="10000"/>
          </a:bodyPr>
          <a:lstStyle/>
          <a:p>
            <a:r>
              <a:rPr kumimoji="1" lang="en-US" altLang="zh-CN" dirty="0"/>
              <a:t>During each iteration, the testing tool</a:t>
            </a:r>
          </a:p>
          <a:p>
            <a:pPr marL="0" indent="0">
              <a:buNone/>
            </a:pPr>
            <a:r>
              <a:rPr kumimoji="1" lang="en-US" altLang="zh-CN" dirty="0"/>
              <a:t>(1) obtains the current GUI tree of the app, </a:t>
            </a:r>
          </a:p>
          <a:p>
            <a:pPr marL="0" indent="0">
              <a:buNone/>
            </a:pPr>
            <a:r>
              <a:rPr kumimoji="1" lang="en-US" altLang="zh-CN" dirty="0"/>
              <a:t>(2) identiﬁes an existing, corresponding state, or creates a new state for this GUI tree, and</a:t>
            </a:r>
          </a:p>
          <a:p>
            <a:pPr marL="0" indent="0">
              <a:buNone/>
            </a:pPr>
            <a:r>
              <a:rPr kumimoji="1" lang="en-US" altLang="zh-CN" dirty="0"/>
              <a:t>(3) picks a model action and determines a concrete GUI action to interact with the app.</a:t>
            </a:r>
            <a:endParaRPr kumimoji="1" lang="zh-CN" altLang="en-US" dirty="0"/>
          </a:p>
        </p:txBody>
      </p:sp>
      <p:pic>
        <p:nvPicPr>
          <p:cNvPr id="4" name="图片 3">
            <a:extLst>
              <a:ext uri="{FF2B5EF4-FFF2-40B4-BE49-F238E27FC236}">
                <a16:creationId xmlns:a16="http://schemas.microsoft.com/office/drawing/2014/main" id="{C9311488-4B8A-A242-A05B-F3C4B3425785}"/>
              </a:ext>
            </a:extLst>
          </p:cNvPr>
          <p:cNvPicPr>
            <a:picLocks noChangeAspect="1"/>
          </p:cNvPicPr>
          <p:nvPr/>
        </p:nvPicPr>
        <p:blipFill>
          <a:blip r:embed="rId3"/>
          <a:stretch>
            <a:fillRect/>
          </a:stretch>
        </p:blipFill>
        <p:spPr>
          <a:xfrm>
            <a:off x="3206750" y="4591603"/>
            <a:ext cx="5778500" cy="1701800"/>
          </a:xfrm>
          <a:prstGeom prst="rect">
            <a:avLst/>
          </a:prstGeom>
        </p:spPr>
      </p:pic>
    </p:spTree>
    <p:extLst>
      <p:ext uri="{BB962C8B-B14F-4D97-AF65-F5344CB8AC3E}">
        <p14:creationId xmlns:p14="http://schemas.microsoft.com/office/powerpoint/2010/main" val="37270542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68.6"/>
</p:tagLst>
</file>

<file path=ppt/tags/tag2.xml><?xml version="1.0" encoding="utf-8"?>
<p:tagLst xmlns:a="http://schemas.openxmlformats.org/drawingml/2006/main" xmlns:r="http://schemas.openxmlformats.org/officeDocument/2006/relationships" xmlns:p="http://schemas.openxmlformats.org/presentationml/2006/main">
  <p:tag name="TIMING" val="|15.1|68.6"/>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3233</TotalTime>
  <Words>4745</Words>
  <Application>Microsoft Macintosh PowerPoint</Application>
  <PresentationFormat>宽屏</PresentationFormat>
  <Paragraphs>295</Paragraphs>
  <Slides>29</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-apple-system</vt:lpstr>
      <vt:lpstr>Arial</vt:lpstr>
      <vt:lpstr>Calibri</vt:lpstr>
      <vt:lpstr>Calibri Light</vt:lpstr>
      <vt:lpstr>Cambria Math</vt:lpstr>
      <vt:lpstr>Courier New</vt:lpstr>
      <vt:lpstr>Times New Roman</vt:lpstr>
      <vt:lpstr>Office 主题</vt:lpstr>
      <vt:lpstr>Practical GUI Testing of Android Applications via Model Abstraction and Refinement ICSE 2019</vt:lpstr>
      <vt:lpstr>Background</vt:lpstr>
      <vt:lpstr>Beneﬁts of Model-based GUI Testing</vt:lpstr>
      <vt:lpstr>GUI of Android Apps</vt:lpstr>
      <vt:lpstr>Attribute Path</vt:lpstr>
      <vt:lpstr>Attribute Path</vt:lpstr>
      <vt:lpstr>Attribute Path</vt:lpstr>
      <vt:lpstr>Attribute Path</vt:lpstr>
      <vt:lpstr>Model-Based Android GUI Testing</vt:lpstr>
      <vt:lpstr>State Abstraction</vt:lpstr>
      <vt:lpstr>An Illustrative Example</vt:lpstr>
      <vt:lpstr>Stoat</vt:lpstr>
      <vt:lpstr>AMOLA(C-Lv4)</vt:lpstr>
      <vt:lpstr>AMOLA(C-Lv5)</vt:lpstr>
      <vt:lpstr>For this illustrative example</vt:lpstr>
      <vt:lpstr>Model definition</vt:lpstr>
      <vt:lpstr>Decision Tree (Dynamic Abstraction Functions)</vt:lpstr>
      <vt:lpstr>Decision Tree (Dynamic Abstraction Functions)</vt:lpstr>
      <vt:lpstr>Decision Tree (Dynamic Abstraction Functions)</vt:lpstr>
      <vt:lpstr>STOAT example model</vt:lpstr>
      <vt:lpstr>State Abstraction Refinement</vt:lpstr>
      <vt:lpstr>Refine again to L2</vt:lpstr>
      <vt:lpstr>Refine again to L3</vt:lpstr>
      <vt:lpstr>APE modeling approach</vt:lpstr>
      <vt:lpstr>Corresponding Algorithm</vt:lpstr>
      <vt:lpstr> Result - Coverage </vt:lpstr>
      <vt:lpstr> Result - Crashes </vt:lpstr>
      <vt:lpstr>Large-Scale Evaluation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1975706057@qq.com</dc:creator>
  <cp:lastModifiedBy>Wu Jiahang</cp:lastModifiedBy>
  <cp:revision>327</cp:revision>
  <dcterms:created xsi:type="dcterms:W3CDTF">2019-05-23T01:10:20Z</dcterms:created>
  <dcterms:modified xsi:type="dcterms:W3CDTF">2020-12-07T13:21:13Z</dcterms:modified>
</cp:coreProperties>
</file>